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64" r:id="rId6"/>
    <p:sldId id="292" r:id="rId7"/>
    <p:sldId id="299" r:id="rId8"/>
    <p:sldId id="261" r:id="rId9"/>
    <p:sldId id="297" r:id="rId10"/>
    <p:sldId id="298" r:id="rId11"/>
    <p:sldId id="294" r:id="rId12"/>
    <p:sldId id="291" r:id="rId13"/>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C5FD"/>
    <a:srgbClr val="3A6695"/>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79684" autoAdjust="0"/>
  </p:normalViewPr>
  <p:slideViewPr>
    <p:cSldViewPr snapToGrid="0">
      <p:cViewPr>
        <p:scale>
          <a:sx n="65" d="100"/>
          <a:sy n="65" d="100"/>
        </p:scale>
        <p:origin x="1790" y="761"/>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gs" Target="tags/tag34.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Hello here’s team geeks, and we are finally here to give a presentation on what we have done throughout our beta phase.</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Today I will give a short intro on our Task progress, with a  project showcase, then what we have gained from this journey.</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First, I will talk about what we have done and also, what’s leftover.</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is what we have done: we have finished deployment on a cloud server, which is more time consuming than we’ve expected, but now the good news is that our system is </a:t>
            </a:r>
            <a:r>
              <a:rPr lang="en-US" altLang="zh-CN" dirty="0" err="1"/>
              <a:t>accessable</a:t>
            </a:r>
            <a:r>
              <a:rPr lang="en-US" altLang="zh-CN" dirty="0"/>
              <a:t> on the internet, which is a huge step up to our users. We’ve also done some tests including automated singleton function test, white box test and black box test, in order to make sure the critical function of the system is robust enough to support our project. With suggestions given from our users, we have done some interface improvement and debugging, aiming to provide a better system interface. Finally and unfortunately, our dedicated android program with further community development is still under development.</a:t>
            </a:r>
            <a:endParaRPr lang="zh-CN" altLang="en-US" dirty="0"/>
          </a:p>
        </p:txBody>
      </p:sp>
      <p:sp>
        <p:nvSpPr>
          <p:cNvPr id="4" name="灯片编号占位符 3"/>
          <p:cNvSpPr>
            <a:spLocks noGrp="1"/>
          </p:cNvSpPr>
          <p:nvPr>
            <p:ph type="sldNum" sz="quarter" idx="5"/>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333333"/>
                </a:solidFill>
                <a:effectLst/>
                <a:latin typeface="Open Sans" panose="020B0606030504020204" pitchFamily="34" charset="0"/>
              </a:rPr>
              <a:t>after I finish the last part about what we have gained.</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Now I will have a showcase on our project.</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 want to</a:t>
            </a:r>
            <a:r>
              <a:rPr lang="zh-CN" altLang="en-US" dirty="0"/>
              <a:t> </a:t>
            </a:r>
            <a:r>
              <a:rPr lang="en-US" altLang="zh-CN" dirty="0"/>
              <a:t>give you some brief idea of our system structure using a video.</a:t>
            </a:r>
            <a:endParaRPr lang="en-US" altLang="zh-CN" dirty="0"/>
          </a:p>
          <a:p>
            <a:endParaRPr lang="en-US" altLang="zh-CN" dirty="0"/>
          </a:p>
          <a:p>
            <a:endParaRPr lang="en-US" altLang="zh-CN" dirty="0"/>
          </a:p>
          <a:p>
            <a:r>
              <a:rPr lang="en-US" altLang="zh-CN" b="0" i="0" dirty="0">
                <a:solidFill>
                  <a:srgbClr val="333333"/>
                </a:solidFill>
                <a:effectLst/>
                <a:latin typeface="Open Sans" panose="020B0606030504020204" pitchFamily="34" charset="0"/>
              </a:rPr>
              <a:t>The video is recorded in hurry so it might not be able to completely display the functions of our system. Feel free to ask me any questions ---- after</a:t>
            </a:r>
            <a:endParaRPr lang="zh-CN" altLang="en-US" dirty="0"/>
          </a:p>
        </p:txBody>
      </p:sp>
      <p:sp>
        <p:nvSpPr>
          <p:cNvPr id="4" name="灯片编号占位符 3"/>
          <p:cNvSpPr>
            <a:spLocks noGrp="1"/>
          </p:cNvSpPr>
          <p:nvPr>
            <p:ph type="sldNum" sz="quarter" idx="5"/>
          </p:nvPr>
        </p:nvSpPr>
        <p:spPr/>
        <p:txBody>
          <a:bodyPr/>
          <a:lstStyle/>
          <a:p>
            <a:fld id="{5EF711DA-82CB-44C8-99EC-9CE596A896F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7.xml"/><Relationship Id="rId3" Type="http://schemas.openxmlformats.org/officeDocument/2006/relationships/tags" Target="../tags/tag2.xml"/><Relationship Id="rId2" Type="http://schemas.openxmlformats.org/officeDocument/2006/relationships/image" Target="../media/image1.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7.xml"/><Relationship Id="rId3" Type="http://schemas.openxmlformats.org/officeDocument/2006/relationships/tags" Target="../tags/tag33.xml"/><Relationship Id="rId2" Type="http://schemas.openxmlformats.org/officeDocument/2006/relationships/image" Target="../media/image1.png"/><Relationship Id="rId1" Type="http://schemas.openxmlformats.org/officeDocument/2006/relationships/tags" Target="../tags/tag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5" Type="http://schemas.openxmlformats.org/officeDocument/2006/relationships/notesSlide" Target="../notesSlides/notesSlide6.xml"/><Relationship Id="rId14" Type="http://schemas.openxmlformats.org/officeDocument/2006/relationships/slideLayout" Target="../slideLayouts/slideLayout7.xml"/><Relationship Id="rId13" Type="http://schemas.openxmlformats.org/officeDocument/2006/relationships/tags" Target="../tags/tag15.xml"/><Relationship Id="rId12" Type="http://schemas.openxmlformats.org/officeDocument/2006/relationships/tags" Target="../tags/tag14.xml"/><Relationship Id="rId11" Type="http://schemas.openxmlformats.org/officeDocument/2006/relationships/tags" Target="../tags/tag13.xml"/><Relationship Id="rId10" Type="http://schemas.openxmlformats.org/officeDocument/2006/relationships/tags" Target="../tags/tag12.xml"/><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9" Type="http://schemas.openxmlformats.org/officeDocument/2006/relationships/tags" Target="../tags/tag24.xml"/><Relationship Id="rId8" Type="http://schemas.openxmlformats.org/officeDocument/2006/relationships/tags" Target="../tags/tag23.xml"/><Relationship Id="rId7" Type="http://schemas.openxmlformats.org/officeDocument/2006/relationships/tags" Target="../tags/tag22.xml"/><Relationship Id="rId6" Type="http://schemas.openxmlformats.org/officeDocument/2006/relationships/tags" Target="../tags/tag21.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8" Type="http://schemas.openxmlformats.org/officeDocument/2006/relationships/notesSlide" Target="../notesSlides/notesSlide7.xml"/><Relationship Id="rId17" Type="http://schemas.openxmlformats.org/officeDocument/2006/relationships/slideLayout" Target="../slideLayouts/slideLayout7.xml"/><Relationship Id="rId16" Type="http://schemas.openxmlformats.org/officeDocument/2006/relationships/tags" Target="../tags/tag31.xml"/><Relationship Id="rId15" Type="http://schemas.openxmlformats.org/officeDocument/2006/relationships/tags" Target="../tags/tag30.xml"/><Relationship Id="rId14" Type="http://schemas.openxmlformats.org/officeDocument/2006/relationships/tags" Target="../tags/tag29.xml"/><Relationship Id="rId13" Type="http://schemas.openxmlformats.org/officeDocument/2006/relationships/tags" Target="../tags/tag28.xml"/><Relationship Id="rId12" Type="http://schemas.openxmlformats.org/officeDocument/2006/relationships/tags" Target="../tags/tag27.xml"/><Relationship Id="rId11" Type="http://schemas.openxmlformats.org/officeDocument/2006/relationships/tags" Target="../tags/tag26.xml"/><Relationship Id="rId10" Type="http://schemas.openxmlformats.org/officeDocument/2006/relationships/tags" Target="../tags/tag25.xml"/><Relationship Id="rId1" Type="http://schemas.openxmlformats.org/officeDocument/2006/relationships/tags" Target="../tags/tag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7.xml"/><Relationship Id="rId3" Type="http://schemas.openxmlformats.org/officeDocument/2006/relationships/image" Target="../media/image2.png"/><Relationship Id="rId2" Type="http://schemas.microsoft.com/office/2007/relationships/media" Target="../media/media1.mp4"/><Relationship Id="rId1"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1528366"/>
            <a:ext cx="12192000" cy="2945380"/>
            <a:chOff x="0" y="2418804"/>
            <a:chExt cx="12192000" cy="2945380"/>
          </a:xfrm>
        </p:grpSpPr>
        <p:pic>
          <p:nvPicPr>
            <p:cNvPr id="9" name="MH_Other_8"/>
            <p:cNvPicPr/>
            <p:nvPr>
              <p:custDataLst>
                <p:tags r:id="rId1"/>
              </p:custDataLst>
            </p:nvPr>
          </p:nvPicPr>
          <p:blipFill>
            <a:blip r:embed="rId2" cstate="print">
              <a:extLst>
                <a:ext uri="{28A0092B-C50C-407E-A947-70E740481C1C}">
                  <a14:useLocalDpi xmlns:a14="http://schemas.microsoft.com/office/drawing/2010/main" val="0"/>
                </a:ext>
              </a:extLst>
            </a:blip>
            <a:srcRect l="50887"/>
            <a:stretch>
              <a:fillRect/>
            </a:stretch>
          </p:blipFill>
          <p:spPr bwMode="auto">
            <a:xfrm rot="5400000" flipH="1">
              <a:off x="6024000" y="-2734339"/>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MH_Other_8"/>
            <p:cNvPicPr/>
            <p:nvPr>
              <p:custDataLst>
                <p:tags r:id="rId3"/>
              </p:custDataLst>
            </p:nvPr>
          </p:nvPicPr>
          <p:blipFill>
            <a:blip r:embed="rId2" cstate="print">
              <a:extLst>
                <a:ext uri="{28A0092B-C50C-407E-A947-70E740481C1C}">
                  <a14:useLocalDpi xmlns:a14="http://schemas.microsoft.com/office/drawing/2010/main" val="0"/>
                </a:ext>
              </a:extLst>
            </a:blip>
            <a:srcRect l="50887"/>
            <a:stretch>
              <a:fillRect/>
            </a:stretch>
          </p:blipFill>
          <p:spPr bwMode="auto">
            <a:xfrm rot="16200000" flipH="1" flipV="1">
              <a:off x="6024001" y="-127232"/>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0" y="2502822"/>
              <a:ext cx="12192000" cy="286136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2590800" y="3333339"/>
              <a:ext cx="7010400" cy="1200329"/>
            </a:xfrm>
            <a:prstGeom prst="rect">
              <a:avLst/>
            </a:prstGeom>
            <a:noFill/>
          </p:spPr>
          <p:txBody>
            <a:bodyPr wrap="square" rtlCol="0">
              <a:spAutoFit/>
            </a:bodyPr>
            <a:lstStyle/>
            <a:p>
              <a:pPr algn="ctr"/>
              <a:r>
                <a:rPr lang="en-US" altLang="zh-CN" sz="7200" b="1" dirty="0">
                  <a:solidFill>
                    <a:schemeClr val="bg1">
                      <a:lumMod val="95000"/>
                    </a:schemeClr>
                  </a:solidFill>
                  <a:latin typeface="微软雅黑" panose="020B0503020204020204" pitchFamily="34" charset="-122"/>
                  <a:ea typeface="微软雅黑" panose="020B0503020204020204" pitchFamily="34" charset="-122"/>
                </a:rPr>
                <a:t>Beta Sprint</a:t>
              </a:r>
              <a:endParaRPr lang="en-US" altLang="zh-CN" sz="7200" b="1"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13" name="TextBox 6"/>
          <p:cNvSpPr txBox="1"/>
          <p:nvPr/>
        </p:nvSpPr>
        <p:spPr>
          <a:xfrm>
            <a:off x="4882515" y="4686200"/>
            <a:ext cx="2426970" cy="58229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en-US" altLang="zh-CN" sz="3200" b="1" dirty="0">
                <a:solidFill>
                  <a:srgbClr val="0070C0"/>
                </a:solidFill>
                <a:latin typeface="微软雅黑" panose="020B0503020204020204" pitchFamily="34" charset="-122"/>
                <a:ea typeface="微软雅黑" panose="020B0503020204020204" pitchFamily="34" charset="-122"/>
              </a:rPr>
              <a:t>Team FLUX</a:t>
            </a:r>
            <a:endParaRPr lang="zh-CN" altLang="en-US" sz="3200" b="1" dirty="0">
              <a:solidFill>
                <a:srgbClr val="0070C0"/>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904519"/>
            <a:ext cx="12192000" cy="3048962"/>
            <a:chOff x="0" y="2120949"/>
            <a:chExt cx="12192000" cy="3048962"/>
          </a:xfrm>
        </p:grpSpPr>
        <p:pic>
          <p:nvPicPr>
            <p:cNvPr id="9" name="MH_Other_8"/>
            <p:cNvPicPr/>
            <p:nvPr>
              <p:custDataLst>
                <p:tags r:id="rId1"/>
              </p:custDataLst>
            </p:nvPr>
          </p:nvPicPr>
          <p:blipFill>
            <a:blip r:embed="rId2" cstate="print">
              <a:extLst>
                <a:ext uri="{28A0092B-C50C-407E-A947-70E740481C1C}">
                  <a14:useLocalDpi xmlns:a14="http://schemas.microsoft.com/office/drawing/2010/main" val="0"/>
                </a:ext>
              </a:extLst>
            </a:blip>
            <a:srcRect l="50887"/>
            <a:stretch>
              <a:fillRect/>
            </a:stretch>
          </p:blipFill>
          <p:spPr bwMode="auto">
            <a:xfrm rot="5400000" flipH="1">
              <a:off x="6024000" y="-3032194"/>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MH_Other_8"/>
            <p:cNvPicPr/>
            <p:nvPr>
              <p:custDataLst>
                <p:tags r:id="rId3"/>
              </p:custDataLst>
            </p:nvPr>
          </p:nvPicPr>
          <p:blipFill>
            <a:blip r:embed="rId2" cstate="print">
              <a:extLst>
                <a:ext uri="{28A0092B-C50C-407E-A947-70E740481C1C}">
                  <a14:useLocalDpi xmlns:a14="http://schemas.microsoft.com/office/drawing/2010/main" val="0"/>
                </a:ext>
              </a:extLst>
            </a:blip>
            <a:srcRect l="50887"/>
            <a:stretch>
              <a:fillRect/>
            </a:stretch>
          </p:blipFill>
          <p:spPr bwMode="auto">
            <a:xfrm rot="16200000" flipH="1" flipV="1">
              <a:off x="6024001" y="-127232"/>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0" y="2204967"/>
              <a:ext cx="12192000" cy="286136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2590800" y="3091432"/>
              <a:ext cx="7010400" cy="1107996"/>
            </a:xfrm>
            <a:prstGeom prst="rect">
              <a:avLst/>
            </a:prstGeom>
            <a:noFill/>
          </p:spPr>
          <p:txBody>
            <a:bodyPr wrap="square" rtlCol="0">
              <a:spAutoFit/>
            </a:bodyPr>
            <a:lstStyle/>
            <a:p>
              <a:pPr algn="ctr"/>
              <a:r>
                <a:rPr lang="en-US" altLang="zh-CN" sz="6600" b="1" dirty="0">
                  <a:solidFill>
                    <a:schemeClr val="bg1">
                      <a:lumMod val="95000"/>
                    </a:schemeClr>
                  </a:solidFill>
                  <a:latin typeface="微软雅黑" panose="020B0503020204020204" pitchFamily="34" charset="-122"/>
                  <a:ea typeface="微软雅黑" panose="020B0503020204020204" pitchFamily="34" charset="-122"/>
                </a:rPr>
                <a:t>Thanks to ALL</a:t>
              </a:r>
              <a:endParaRPr lang="zh-CN" altLang="en-US" sz="6600" b="1" dirty="0">
                <a:solidFill>
                  <a:schemeClr val="bg1">
                    <a:lumMod val="95000"/>
                  </a:schemeClr>
                </a:solidFill>
                <a:latin typeface="微软雅黑" panose="020B0503020204020204" pitchFamily="34" charset="-122"/>
                <a:ea typeface="微软雅黑" panose="020B0503020204020204" pitchFamily="34" charset="-122"/>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791046" y="1892300"/>
            <a:ext cx="5651845" cy="3073400"/>
          </a:xfrm>
          <a:prstGeom prst="roundRect">
            <a:avLst>
              <a:gd name="adj" fmla="val 50000"/>
            </a:avLst>
          </a:pr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1556426" y="1998319"/>
            <a:ext cx="5261917" cy="2861362"/>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4383163" y="2172503"/>
            <a:ext cx="7486647" cy="2512994"/>
            <a:chOff x="4533901" y="1204577"/>
            <a:chExt cx="7486647" cy="2512994"/>
          </a:xfrm>
        </p:grpSpPr>
        <p:sp>
          <p:nvSpPr>
            <p:cNvPr id="5" name="圆角矩形 4"/>
            <p:cNvSpPr/>
            <p:nvPr/>
          </p:nvSpPr>
          <p:spPr>
            <a:xfrm>
              <a:off x="4533901" y="1204577"/>
              <a:ext cx="9111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t>01</a:t>
              </a:r>
              <a:endParaRPr lang="zh-CN" altLang="en-US" sz="2000" b="1" dirty="0"/>
            </a:p>
          </p:txBody>
        </p:sp>
        <p:sp>
          <p:nvSpPr>
            <p:cNvPr id="6" name="圆角矩形 5"/>
            <p:cNvSpPr/>
            <p:nvPr/>
          </p:nvSpPr>
          <p:spPr>
            <a:xfrm>
              <a:off x="4533901" y="2172502"/>
              <a:ext cx="9111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t>02</a:t>
              </a:r>
              <a:endParaRPr lang="zh-CN" altLang="en-US" sz="2000" b="1" dirty="0"/>
            </a:p>
          </p:txBody>
        </p:sp>
        <p:sp>
          <p:nvSpPr>
            <p:cNvPr id="7" name="圆角矩形 6"/>
            <p:cNvSpPr/>
            <p:nvPr/>
          </p:nvSpPr>
          <p:spPr>
            <a:xfrm>
              <a:off x="4533901" y="3140427"/>
              <a:ext cx="9111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t>03</a:t>
              </a:r>
              <a:endParaRPr lang="zh-CN" altLang="en-US" sz="2000" b="1" dirty="0"/>
            </a:p>
          </p:txBody>
        </p:sp>
        <p:sp>
          <p:nvSpPr>
            <p:cNvPr id="61" name="圆角矩形 60"/>
            <p:cNvSpPr/>
            <p:nvPr/>
          </p:nvSpPr>
          <p:spPr>
            <a:xfrm>
              <a:off x="5642043" y="1204577"/>
              <a:ext cx="6378505"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Task Progress</a:t>
              </a:r>
              <a:endParaRPr lang="zh-CN" altLang="en-US" sz="2400" dirty="0"/>
            </a:p>
          </p:txBody>
        </p:sp>
        <p:sp>
          <p:nvSpPr>
            <p:cNvPr id="62" name="圆角矩形 61"/>
            <p:cNvSpPr/>
            <p:nvPr/>
          </p:nvSpPr>
          <p:spPr>
            <a:xfrm>
              <a:off x="5642043" y="2172502"/>
              <a:ext cx="6378505"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Gains &amp; User Feedback</a:t>
              </a:r>
              <a:endParaRPr lang="zh-CN" altLang="en-US" sz="2400" dirty="0"/>
            </a:p>
          </p:txBody>
        </p:sp>
        <p:sp>
          <p:nvSpPr>
            <p:cNvPr id="63" name="圆角矩形 62"/>
            <p:cNvSpPr/>
            <p:nvPr/>
          </p:nvSpPr>
          <p:spPr>
            <a:xfrm>
              <a:off x="5642043" y="3095238"/>
              <a:ext cx="6378505"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Project Showcase</a:t>
              </a:r>
              <a:endParaRPr lang="zh-CN" altLang="en-US" sz="2400" dirty="0"/>
            </a:p>
          </p:txBody>
        </p:sp>
      </p:grpSp>
      <p:sp>
        <p:nvSpPr>
          <p:cNvPr id="65" name="TextBox 79"/>
          <p:cNvSpPr txBox="1"/>
          <p:nvPr/>
        </p:nvSpPr>
        <p:spPr>
          <a:xfrm>
            <a:off x="111269" y="3013502"/>
            <a:ext cx="2972801" cy="830997"/>
          </a:xfrm>
          <a:prstGeom prst="rect">
            <a:avLst/>
          </a:prstGeom>
          <a:noFill/>
        </p:spPr>
        <p:txBody>
          <a:bodyPr wrap="none" rtlCol="0">
            <a:spAutoFit/>
          </a:bodyPr>
          <a:lstStyle/>
          <a:p>
            <a:pPr algn="ctr"/>
            <a:r>
              <a:rPr lang="en-US" altLang="zh-CN" sz="4800" b="1" dirty="0">
                <a:solidFill>
                  <a:schemeClr val="bg1"/>
                </a:solidFill>
                <a:latin typeface="微软雅黑" panose="020B0503020204020204" pitchFamily="34" charset="-122"/>
                <a:ea typeface="微软雅黑" panose="020B0503020204020204" pitchFamily="34" charset="-122"/>
              </a:rPr>
              <a:t>Contents</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793431" y="-4793428"/>
            <a:ext cx="2605145"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321300" y="1915696"/>
            <a:ext cx="1549400" cy="1378900"/>
            <a:chOff x="5321300" y="3044202"/>
            <a:chExt cx="1549400" cy="1378900"/>
          </a:xfrm>
        </p:grpSpPr>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718331" y="3460160"/>
              <a:ext cx="755335" cy="646331"/>
            </a:xfrm>
            <a:prstGeom prst="rect">
              <a:avLst/>
            </a:prstGeom>
            <a:noFill/>
          </p:spPr>
          <p:txBody>
            <a:bodyPr wrap="none" rtlCol="0">
              <a:spAutoFit/>
            </a:bodyPr>
            <a:lstStyle/>
            <a:p>
              <a:pPr algn="ctr"/>
              <a:r>
                <a:rPr lang="en-US" altLang="zh-CN" sz="3600" b="1" dirty="0">
                  <a:solidFill>
                    <a:schemeClr val="accent6">
                      <a:lumMod val="75000"/>
                    </a:schemeClr>
                  </a:solidFill>
                  <a:latin typeface="微软雅黑" panose="020B0503020204020204" pitchFamily="34" charset="-122"/>
                  <a:ea typeface="微软雅黑" panose="020B0503020204020204" pitchFamily="34" charset="-122"/>
                </a:rPr>
                <a:t>01</a:t>
              </a:r>
              <a:endParaRPr lang="en-US" altLang="zh-CN" sz="3600" b="1" dirty="0">
                <a:solidFill>
                  <a:schemeClr val="accent6">
                    <a:lumMod val="75000"/>
                  </a:schemeClr>
                </a:solidFill>
                <a:latin typeface="微软雅黑" panose="020B0503020204020204" pitchFamily="34" charset="-122"/>
                <a:ea typeface="微软雅黑" panose="020B0503020204020204" pitchFamily="34" charset="-122"/>
              </a:endParaRPr>
            </a:p>
          </p:txBody>
        </p:sp>
      </p:grpSp>
      <p:sp>
        <p:nvSpPr>
          <p:cNvPr id="9" name="文本框 8"/>
          <p:cNvSpPr txBox="1"/>
          <p:nvPr/>
        </p:nvSpPr>
        <p:spPr>
          <a:xfrm>
            <a:off x="3274769" y="3745023"/>
            <a:ext cx="5642458" cy="1015663"/>
          </a:xfrm>
          <a:prstGeom prst="rect">
            <a:avLst/>
          </a:prstGeom>
          <a:noFill/>
          <a:ln>
            <a:noFill/>
          </a:ln>
        </p:spPr>
        <p:txBody>
          <a:bodyPr wrap="square" rtlCol="0">
            <a:spAutoFit/>
          </a:bodyPr>
          <a:lstStyle/>
          <a:p>
            <a:pPr algn="ctr"/>
            <a:r>
              <a:rPr lang="en-US" altLang="zh-CN" sz="6000" b="1" spc="150" dirty="0">
                <a:solidFill>
                  <a:srgbClr val="0070C0"/>
                </a:solidFill>
                <a:latin typeface="微软雅黑" panose="020B0503020204020204" pitchFamily="34" charset="-122"/>
                <a:ea typeface="微软雅黑" panose="020B0503020204020204" pitchFamily="34" charset="-122"/>
              </a:rPr>
              <a:t>PROGRESS</a:t>
            </a:r>
            <a:endParaRPr lang="zh-CN" altLang="zh-CN" sz="6000" b="1" spc="150" dirty="0">
              <a:solidFill>
                <a:srgbClr val="0070C0"/>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0"/>
            <a:ext cx="12192000" cy="792000"/>
            <a:chOff x="1" y="0"/>
            <a:chExt cx="12192000" cy="792000"/>
          </a:xfrm>
        </p:grpSpPr>
        <p:sp>
          <p:nvSpPr>
            <p:cNvPr id="3" name="矩形 4"/>
            <p:cNvSpPr/>
            <p:nvPr/>
          </p:nvSpPr>
          <p:spPr>
            <a:xfrm>
              <a:off x="1"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4" name="直接连接符 3"/>
            <p:cNvCxnSpPr/>
            <p:nvPr/>
          </p:nvCxnSpPr>
          <p:spPr>
            <a:xfrm>
              <a:off x="8983837" y="134028"/>
              <a:ext cx="0" cy="5069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3231849" y="0"/>
              <a:ext cx="2864147"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bg1"/>
                </a:solidFill>
              </a:endParaRPr>
            </a:p>
          </p:txBody>
        </p:sp>
        <p:sp>
          <p:nvSpPr>
            <p:cNvPr id="6" name="TextBox 6"/>
            <p:cNvSpPr txBox="1"/>
            <p:nvPr/>
          </p:nvSpPr>
          <p:spPr>
            <a:xfrm>
              <a:off x="3991922" y="240737"/>
              <a:ext cx="1344000"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Progress</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7" name="TextBox 9"/>
            <p:cNvSpPr txBox="1"/>
            <p:nvPr/>
          </p:nvSpPr>
          <p:spPr>
            <a:xfrm>
              <a:off x="6867916" y="224420"/>
              <a:ext cx="1344000"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Showcase</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8" name="TextBox 10"/>
            <p:cNvSpPr txBox="1"/>
            <p:nvPr/>
          </p:nvSpPr>
          <p:spPr>
            <a:xfrm>
              <a:off x="9915919" y="224420"/>
              <a:ext cx="1344000"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Gains</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grpSp>
      <p:sp>
        <p:nvSpPr>
          <p:cNvPr id="11" name="文本框 10"/>
          <p:cNvSpPr txBox="1"/>
          <p:nvPr/>
        </p:nvSpPr>
        <p:spPr>
          <a:xfrm>
            <a:off x="352424" y="1032737"/>
            <a:ext cx="5534025" cy="523220"/>
          </a:xfrm>
          <a:prstGeom prst="rect">
            <a:avLst/>
          </a:prstGeom>
          <a:noFill/>
        </p:spPr>
        <p:txBody>
          <a:bodyPr wrap="square" rtlCol="0">
            <a:spAutoFit/>
          </a:bodyPr>
          <a:lstStyle/>
          <a:p>
            <a:r>
              <a:rPr lang="en-US" altLang="zh-CN" sz="2800" b="1" dirty="0">
                <a:solidFill>
                  <a:srgbClr val="0070C0"/>
                </a:solidFill>
              </a:rPr>
              <a:t>What we’ve done:</a:t>
            </a:r>
            <a:endParaRPr lang="zh-CN" altLang="en-US" sz="2400" b="1" dirty="0">
              <a:solidFill>
                <a:srgbClr val="0070C0"/>
              </a:solidFill>
            </a:endParaRPr>
          </a:p>
        </p:txBody>
      </p:sp>
      <p:graphicFrame>
        <p:nvGraphicFramePr>
          <p:cNvPr id="9" name="表格 11"/>
          <p:cNvGraphicFramePr>
            <a:graphicFrameLocks noGrp="1"/>
          </p:cNvGraphicFramePr>
          <p:nvPr/>
        </p:nvGraphicFramePr>
        <p:xfrm>
          <a:off x="1727192" y="1796693"/>
          <a:ext cx="8737608" cy="4856036"/>
        </p:xfrm>
        <a:graphic>
          <a:graphicData uri="http://schemas.openxmlformats.org/drawingml/2006/table">
            <a:tbl>
              <a:tblPr firstRow="1" bandRow="1">
                <a:tableStyleId>{2A488322-F2BA-4B5B-9748-0D474271808F}</a:tableStyleId>
              </a:tblPr>
              <a:tblGrid>
                <a:gridCol w="6721693"/>
                <a:gridCol w="2015915"/>
              </a:tblGrid>
              <a:tr h="531068">
                <a:tc>
                  <a:txBody>
                    <a:bodyPr/>
                    <a:lstStyle/>
                    <a:p>
                      <a:pPr algn="ctr"/>
                      <a:r>
                        <a:rPr lang="en-US" altLang="zh-CN" sz="2000" dirty="0"/>
                        <a:t>Plan</a:t>
                      </a:r>
                      <a:endParaRPr lang="zh-CN" altLang="en-US" sz="2000" dirty="0"/>
                    </a:p>
                  </a:txBody>
                  <a:tcPr anchor="ctr"/>
                </a:tc>
                <a:tc>
                  <a:txBody>
                    <a:bodyPr/>
                    <a:lstStyle/>
                    <a:p>
                      <a:pPr algn="ctr"/>
                      <a:r>
                        <a:rPr lang="en-US" altLang="zh-CN" sz="2000" dirty="0"/>
                        <a:t>Completed?</a:t>
                      </a:r>
                      <a:endParaRPr lang="zh-CN" altLang="en-US" sz="2000" dirty="0"/>
                    </a:p>
                  </a:txBody>
                  <a:tcPr anchor="ctr"/>
                </a:tc>
              </a:tr>
              <a:tr h="531068">
                <a:tc>
                  <a:txBody>
                    <a:bodyPr/>
                    <a:lstStyle/>
                    <a:p>
                      <a:pPr algn="ctr"/>
                      <a:r>
                        <a:rPr lang="en-US" altLang="zh-CN" sz="2000" dirty="0"/>
                        <a:t>Deployment on cloud server</a:t>
                      </a:r>
                      <a:endParaRPr lang="zh-CN" altLang="en-US" sz="2000" dirty="0"/>
                    </a:p>
                  </a:txBody>
                  <a:tcPr anchor="ctr"/>
                </a:tc>
                <a:tc>
                  <a:txBody>
                    <a:bodyPr/>
                    <a:lstStyle/>
                    <a:p>
                      <a:pPr algn="ctr"/>
                      <a:r>
                        <a:rPr lang="en-US" altLang="zh-CN" sz="2000" b="1" dirty="0"/>
                        <a:t>Y</a:t>
                      </a:r>
                      <a:endParaRPr lang="zh-CN" altLang="en-US" sz="2000" b="1" dirty="0"/>
                    </a:p>
                  </a:txBody>
                  <a:tcPr anchor="ctr"/>
                </a:tc>
              </a:tr>
              <a:tr h="531068">
                <a:tc>
                  <a:txBody>
                    <a:bodyPr/>
                    <a:lstStyle/>
                    <a:p>
                      <a:pPr algn="ctr"/>
                      <a:r>
                        <a:rPr lang="en-US" altLang="zh-CN" sz="2000" dirty="0"/>
                        <a:t>Platform optimization</a:t>
                      </a:r>
                      <a:endParaRPr lang="zh-CN" altLang="en-US" sz="2000" dirty="0"/>
                    </a:p>
                  </a:txBody>
                  <a:tcPr anchor="ctr"/>
                </a:tc>
                <a:tc>
                  <a:txBody>
                    <a:bodyPr/>
                    <a:lstStyle/>
                    <a:p>
                      <a:pPr algn="ctr"/>
                      <a:r>
                        <a:rPr lang="en-US" altLang="zh-CN" sz="2000" b="1" dirty="0"/>
                        <a:t>Y</a:t>
                      </a:r>
                      <a:endParaRPr lang="zh-CN" altLang="en-US" sz="2000" b="1" dirty="0"/>
                    </a:p>
                  </a:txBody>
                  <a:tcPr anchor="ctr"/>
                </a:tc>
              </a:tr>
              <a:tr h="572024">
                <a:tc>
                  <a:txBody>
                    <a:bodyPr/>
                    <a:lstStyle/>
                    <a:p>
                      <a:pPr algn="ctr"/>
                      <a:r>
                        <a:rPr lang="en-US" altLang="zh-CN" sz="2000" dirty="0"/>
                        <a:t>Data security test</a:t>
                      </a:r>
                      <a:endParaRPr lang="zh-CN" altLang="en-US" sz="2000" dirty="0"/>
                    </a:p>
                  </a:txBody>
                  <a:tcPr anchor="ctr"/>
                </a:tc>
                <a:tc>
                  <a:txBody>
                    <a:bodyPr/>
                    <a:lstStyle/>
                    <a:p>
                      <a:pPr algn="ctr"/>
                      <a:r>
                        <a:rPr lang="en-US" altLang="zh-CN" sz="2000" b="1" dirty="0"/>
                        <a:t>Y</a:t>
                      </a:r>
                      <a:endParaRPr lang="zh-CN" altLang="en-US" sz="2000" b="1" dirty="0"/>
                    </a:p>
                  </a:txBody>
                  <a:tcPr anchor="ctr"/>
                </a:tc>
              </a:tr>
              <a:tr h="566536">
                <a:tc>
                  <a:txBody>
                    <a:bodyPr/>
                    <a:lstStyle/>
                    <a:p>
                      <a:pPr algn="ctr"/>
                      <a:r>
                        <a:rPr lang="en-US" altLang="zh-CN" sz="2000" dirty="0"/>
                        <a:t>Interface optimization</a:t>
                      </a:r>
                      <a:endParaRPr lang="zh-CN" altLang="en-US" sz="2000" dirty="0"/>
                    </a:p>
                  </a:txBody>
                  <a:tcPr anchor="ctr"/>
                </a:tc>
                <a:tc>
                  <a:txBody>
                    <a:bodyPr/>
                    <a:lstStyle/>
                    <a:p>
                      <a:pPr algn="ctr"/>
                      <a:r>
                        <a:rPr lang="en-US" altLang="zh-CN" sz="2000" b="1" dirty="0"/>
                        <a:t>Y</a:t>
                      </a:r>
                      <a:endParaRPr lang="zh-CN" altLang="en-US" sz="2000" b="1" dirty="0"/>
                    </a:p>
                  </a:txBody>
                  <a:tcPr anchor="ctr"/>
                </a:tc>
              </a:tr>
              <a:tr h="531068">
                <a:tc>
                  <a:txBody>
                    <a:bodyPr/>
                    <a:lstStyle/>
                    <a:p>
                      <a:pPr algn="ctr"/>
                      <a:r>
                        <a:rPr lang="en-US" altLang="zh-CN" sz="2000" dirty="0"/>
                        <a:t>User test and further improvement</a:t>
                      </a:r>
                      <a:endParaRPr lang="zh-CN" altLang="en-US" sz="2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000" b="1" dirty="0"/>
                        <a:t>Y</a:t>
                      </a:r>
                      <a:endParaRPr lang="zh-CN" altLang="en-US" sz="2000" b="1" dirty="0"/>
                    </a:p>
                  </a:txBody>
                  <a:tcPr anchor="ctr"/>
                </a:tc>
              </a:tr>
              <a:tr h="531068">
                <a:tc>
                  <a:txBody>
                    <a:bodyPr/>
                    <a:lstStyle/>
                    <a:p>
                      <a:pPr algn="ctr"/>
                      <a:r>
                        <a:rPr lang="en-US" altLang="zh-CN" sz="2000" dirty="0"/>
                        <a:t>Back-end function test</a:t>
                      </a:r>
                      <a:endParaRPr lang="zh-CN" altLang="en-US" sz="2000" dirty="0"/>
                    </a:p>
                  </a:txBody>
                  <a:tcPr anchor="ctr"/>
                </a:tc>
                <a:tc>
                  <a:txBody>
                    <a:bodyPr/>
                    <a:lstStyle/>
                    <a:p>
                      <a:pPr algn="ctr"/>
                      <a:r>
                        <a:rPr lang="en-US" altLang="zh-CN" sz="2000" b="1" dirty="0"/>
                        <a:t>Y</a:t>
                      </a:r>
                      <a:endParaRPr lang="zh-CN" altLang="en-US" sz="2000" b="1" dirty="0"/>
                    </a:p>
                  </a:txBody>
                  <a:tcPr anchor="ctr"/>
                </a:tc>
              </a:tr>
              <a:tr h="531068">
                <a:tc>
                  <a:txBody>
                    <a:bodyPr/>
                    <a:lstStyle/>
                    <a:p>
                      <a:pPr algn="ctr"/>
                      <a:r>
                        <a:rPr lang="en-US" altLang="zh-CN" sz="2000" dirty="0"/>
                        <a:t>Community development</a:t>
                      </a:r>
                      <a:endParaRPr lang="zh-CN" altLang="en-US" sz="20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000" b="1" dirty="0"/>
                        <a:t>Under going</a:t>
                      </a:r>
                      <a:endParaRPr lang="zh-CN" altLang="en-US" sz="2000" b="1" dirty="0"/>
                    </a:p>
                  </a:txBody>
                  <a:tcPr anchor="ct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793431" y="-4793428"/>
            <a:ext cx="2605145"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321300" y="1915696"/>
            <a:ext cx="1549400" cy="1378900"/>
            <a:chOff x="5321300" y="3044202"/>
            <a:chExt cx="1549400" cy="1378900"/>
          </a:xfrm>
        </p:grpSpPr>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718331" y="3460160"/>
              <a:ext cx="755335" cy="646331"/>
            </a:xfrm>
            <a:prstGeom prst="rect">
              <a:avLst/>
            </a:prstGeom>
            <a:noFill/>
          </p:spPr>
          <p:txBody>
            <a:bodyPr wrap="none" rtlCol="0">
              <a:spAutoFit/>
            </a:bodyPr>
            <a:lstStyle/>
            <a:p>
              <a:pPr algn="ctr"/>
              <a:r>
                <a:rPr lang="en-US" altLang="zh-CN" sz="3600" b="1" dirty="0">
                  <a:solidFill>
                    <a:schemeClr val="accent6">
                      <a:lumMod val="75000"/>
                    </a:schemeClr>
                  </a:solidFill>
                  <a:latin typeface="微软雅黑" panose="020B0503020204020204" pitchFamily="34" charset="-122"/>
                  <a:ea typeface="微软雅黑" panose="020B0503020204020204" pitchFamily="34" charset="-122"/>
                </a:rPr>
                <a:t>02</a:t>
              </a:r>
              <a:endParaRPr lang="en-US" altLang="zh-CN" sz="3600" b="1" dirty="0">
                <a:solidFill>
                  <a:schemeClr val="accent6">
                    <a:lumMod val="75000"/>
                  </a:schemeClr>
                </a:solidFill>
                <a:latin typeface="微软雅黑" panose="020B0503020204020204" pitchFamily="34" charset="-122"/>
                <a:ea typeface="微软雅黑" panose="020B0503020204020204" pitchFamily="34" charset="-122"/>
              </a:endParaRPr>
            </a:p>
          </p:txBody>
        </p:sp>
      </p:grpSp>
      <p:sp>
        <p:nvSpPr>
          <p:cNvPr id="9" name="文本框 8"/>
          <p:cNvSpPr txBox="1"/>
          <p:nvPr/>
        </p:nvSpPr>
        <p:spPr>
          <a:xfrm>
            <a:off x="3274769" y="3752000"/>
            <a:ext cx="5642458" cy="923330"/>
          </a:xfrm>
          <a:prstGeom prst="rect">
            <a:avLst/>
          </a:prstGeom>
          <a:noFill/>
          <a:ln>
            <a:noFill/>
          </a:ln>
        </p:spPr>
        <p:txBody>
          <a:bodyPr wrap="square" rtlCol="0">
            <a:spAutoFit/>
          </a:bodyPr>
          <a:lstStyle/>
          <a:p>
            <a:pPr algn="ctr"/>
            <a:r>
              <a:rPr lang="en-US" altLang="zh-CN" sz="5400" b="1" spc="600" dirty="0">
                <a:solidFill>
                  <a:srgbClr val="0070C0"/>
                </a:solidFill>
                <a:latin typeface="微软雅黑" panose="020B0503020204020204" pitchFamily="34" charset="-122"/>
                <a:ea typeface="微软雅黑" panose="020B0503020204020204" pitchFamily="34" charset="-122"/>
              </a:rPr>
              <a:t>GAINS</a:t>
            </a:r>
            <a:endParaRPr lang="zh-CN" altLang="zh-CN" sz="5400" b="1" spc="150" dirty="0">
              <a:solidFill>
                <a:srgbClr val="0070C0"/>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376129" y="1024123"/>
            <a:ext cx="10146997"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During the BETA sprint, each team member had some unique experiences and gains:</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2" name="组合 1"/>
          <p:cNvGrpSpPr/>
          <p:nvPr>
            <p:custDataLst>
              <p:tags r:id="rId1"/>
            </p:custDataLst>
          </p:nvPr>
        </p:nvGrpSpPr>
        <p:grpSpPr>
          <a:xfrm>
            <a:off x="1763643" y="1529811"/>
            <a:ext cx="1283075" cy="4860235"/>
            <a:chOff x="1763643" y="1731147"/>
            <a:chExt cx="1283075" cy="4860235"/>
          </a:xfrm>
        </p:grpSpPr>
        <p:sp>
          <p:nvSpPr>
            <p:cNvPr id="37" name="学论网-www.xuelun.me"/>
            <p:cNvSpPr/>
            <p:nvPr>
              <p:custDataLst>
                <p:tags r:id="rId2"/>
              </p:custDataLst>
            </p:nvPr>
          </p:nvSpPr>
          <p:spPr>
            <a:xfrm rot="5400000">
              <a:off x="1763643" y="1731147"/>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学论网-www.xuelun.me"/>
            <p:cNvSpPr/>
            <p:nvPr>
              <p:custDataLst>
                <p:tags r:id="rId3"/>
              </p:custDataLst>
            </p:nvPr>
          </p:nvSpPr>
          <p:spPr>
            <a:xfrm rot="16200000" flipH="1">
              <a:off x="1763643" y="2922916"/>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学论网-www.xuelun.me"/>
            <p:cNvSpPr/>
            <p:nvPr>
              <p:custDataLst>
                <p:tags r:id="rId4"/>
              </p:custDataLst>
            </p:nvPr>
          </p:nvSpPr>
          <p:spPr>
            <a:xfrm rot="5400000">
              <a:off x="1763643" y="4116538"/>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学论网-www.xuelun.me"/>
            <p:cNvSpPr/>
            <p:nvPr>
              <p:custDataLst>
                <p:tags r:id="rId5"/>
              </p:custDataLst>
            </p:nvPr>
          </p:nvSpPr>
          <p:spPr>
            <a:xfrm rot="16200000" flipH="1">
              <a:off x="1763643" y="5308307"/>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41" name="学论网-www.xuelun.me"/>
          <p:cNvSpPr/>
          <p:nvPr>
            <p:custDataLst>
              <p:tags r:id="rId6"/>
            </p:custDataLst>
          </p:nvPr>
        </p:nvSpPr>
        <p:spPr>
          <a:xfrm>
            <a:off x="1947980" y="1723160"/>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A.</a:t>
            </a:r>
            <a:endParaRPr lang="en-US" altLang="zh-CN" sz="3200" b="1" dirty="0">
              <a:latin typeface="微软雅黑" panose="020B0503020204020204" pitchFamily="34" charset="-122"/>
              <a:ea typeface="微软雅黑" panose="020B0503020204020204" pitchFamily="34" charset="-122"/>
            </a:endParaRPr>
          </a:p>
        </p:txBody>
      </p:sp>
      <p:sp>
        <p:nvSpPr>
          <p:cNvPr id="42" name="学论网-www.xuelun.me"/>
          <p:cNvSpPr/>
          <p:nvPr>
            <p:custDataLst>
              <p:tags r:id="rId7"/>
            </p:custDataLst>
          </p:nvPr>
        </p:nvSpPr>
        <p:spPr>
          <a:xfrm>
            <a:off x="1947980" y="2912322"/>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B.</a:t>
            </a:r>
            <a:endParaRPr lang="en-US" altLang="zh-CN" sz="3200" b="1" dirty="0">
              <a:latin typeface="微软雅黑" panose="020B0503020204020204" pitchFamily="34" charset="-122"/>
              <a:ea typeface="微软雅黑" panose="020B0503020204020204" pitchFamily="34" charset="-122"/>
            </a:endParaRPr>
          </a:p>
        </p:txBody>
      </p:sp>
      <p:sp>
        <p:nvSpPr>
          <p:cNvPr id="43" name="学论网-www.xuelun.me"/>
          <p:cNvSpPr/>
          <p:nvPr>
            <p:custDataLst>
              <p:tags r:id="rId8"/>
            </p:custDataLst>
          </p:nvPr>
        </p:nvSpPr>
        <p:spPr>
          <a:xfrm>
            <a:off x="1947980" y="4101484"/>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C.</a:t>
            </a:r>
            <a:endParaRPr lang="en-US" altLang="zh-CN" sz="3200" b="1" dirty="0">
              <a:latin typeface="微软雅黑" panose="020B0503020204020204" pitchFamily="34" charset="-122"/>
              <a:ea typeface="微软雅黑" panose="020B0503020204020204" pitchFamily="34" charset="-122"/>
            </a:endParaRPr>
          </a:p>
        </p:txBody>
      </p:sp>
      <p:sp>
        <p:nvSpPr>
          <p:cNvPr id="44" name="学论网-www.xuelun.me"/>
          <p:cNvSpPr/>
          <p:nvPr>
            <p:custDataLst>
              <p:tags r:id="rId9"/>
            </p:custDataLst>
          </p:nvPr>
        </p:nvSpPr>
        <p:spPr>
          <a:xfrm>
            <a:off x="1947980" y="5290646"/>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D.</a:t>
            </a:r>
            <a:endParaRPr lang="en-US" altLang="zh-CN" sz="3200" b="1" dirty="0">
              <a:latin typeface="微软雅黑" panose="020B0503020204020204" pitchFamily="34" charset="-122"/>
              <a:ea typeface="微软雅黑" panose="020B0503020204020204" pitchFamily="34" charset="-122"/>
            </a:endParaRPr>
          </a:p>
        </p:txBody>
      </p:sp>
      <p:sp>
        <p:nvSpPr>
          <p:cNvPr id="45" name="学论网-www.xuelun.me"/>
          <p:cNvSpPr txBox="1"/>
          <p:nvPr>
            <p:custDataLst>
              <p:tags r:id="rId10"/>
            </p:custDataLst>
          </p:nvPr>
        </p:nvSpPr>
        <p:spPr>
          <a:xfrm>
            <a:off x="3387763" y="1723160"/>
            <a:ext cx="7572337" cy="1064522"/>
          </a:xfrm>
          <a:prstGeom prst="rect">
            <a:avLst/>
          </a:prstGeom>
          <a:noFill/>
          <a:ln>
            <a:noFill/>
          </a:ln>
        </p:spPr>
        <p:txBody>
          <a:bodyPr wrap="square" lIns="0" tIns="0" rIns="0" bIns="0" rtlCol="0">
            <a:spAutoFit/>
          </a:bodyPr>
          <a:lstStyle/>
          <a:p>
            <a:pPr>
              <a:lnSpc>
                <a:spcPct val="150000"/>
              </a:lnSpc>
            </a:pP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 Take a deep dive into </a:t>
            </a:r>
            <a:r>
              <a:rPr lang="en-US" sz="1600" dirty="0">
                <a:solidFill>
                  <a:schemeClr val="accent6"/>
                </a:solidFill>
                <a:latin typeface="微软雅黑" panose="020B0503020204020204" pitchFamily="34" charset="-122"/>
                <a:ea typeface="微软雅黑" panose="020B0503020204020204" pitchFamily="34" charset="-122"/>
              </a:rPr>
              <a:t>server architecture </a:t>
            </a: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and learn how to integrate them into an efficient system. This includes operating system, database, network and security Settings.</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6" name="学论网-www.xuelun.me"/>
          <p:cNvSpPr txBox="1"/>
          <p:nvPr>
            <p:custDataLst>
              <p:tags r:id="rId11"/>
            </p:custDataLst>
          </p:nvPr>
        </p:nvSpPr>
        <p:spPr>
          <a:xfrm>
            <a:off x="3387763" y="2912322"/>
            <a:ext cx="7572337" cy="1064522"/>
          </a:xfrm>
          <a:prstGeom prst="rect">
            <a:avLst/>
          </a:prstGeom>
          <a:noFill/>
          <a:ln>
            <a:noFill/>
          </a:ln>
        </p:spPr>
        <p:txBody>
          <a:bodyPr wrap="square" lIns="0" tIns="0" rIns="0" bIns="0" rtlCol="0">
            <a:spAutoFit/>
          </a:bodyPr>
          <a:lstStyle/>
          <a:p>
            <a:pPr>
              <a:lnSpc>
                <a:spcPct val="150000"/>
              </a:lnSpc>
            </a:pP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 Pay more attention to the </a:t>
            </a:r>
            <a:r>
              <a:rPr lang="en-US" sz="1600" dirty="0">
                <a:solidFill>
                  <a:schemeClr val="accent6"/>
                </a:solidFill>
                <a:latin typeface="微软雅黑" panose="020B0503020204020204" pitchFamily="34" charset="-122"/>
                <a:ea typeface="微软雅黑" panose="020B0503020204020204" pitchFamily="34" charset="-122"/>
              </a:rPr>
              <a:t>details of user feedback</a:t>
            </a: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 Through testing, a deeper understanding of the user's feelings in use. This experience has improved my </a:t>
            </a:r>
            <a:r>
              <a:rPr lang="en-US" sz="1600" dirty="0">
                <a:solidFill>
                  <a:schemeClr val="accent6"/>
                </a:solidFill>
                <a:latin typeface="微软雅黑" panose="020B0503020204020204" pitchFamily="34" charset="-122"/>
                <a:ea typeface="微软雅黑" panose="020B0503020204020204" pitchFamily="34" charset="-122"/>
              </a:rPr>
              <a:t>testing</a:t>
            </a: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 ability.</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7" name="学论网-www.xuelun.me"/>
          <p:cNvSpPr txBox="1"/>
          <p:nvPr>
            <p:custDataLst>
              <p:tags r:id="rId12"/>
            </p:custDataLst>
          </p:nvPr>
        </p:nvSpPr>
        <p:spPr>
          <a:xfrm>
            <a:off x="3387763" y="4187407"/>
            <a:ext cx="7572337" cy="738505"/>
          </a:xfrm>
          <a:prstGeom prst="rect">
            <a:avLst/>
          </a:prstGeom>
          <a:noFill/>
          <a:ln>
            <a:noFill/>
          </a:ln>
        </p:spPr>
        <p:txBody>
          <a:bodyPr wrap="square" lIns="0" tIns="0" rIns="0" bIns="0" rtlCol="0">
            <a:spAutoFit/>
          </a:bodyPr>
          <a:lstStyle/>
          <a:p>
            <a:pPr>
              <a:lnSpc>
                <a:spcPct val="150000"/>
              </a:lnSpc>
            </a:pP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 Learned </a:t>
            </a:r>
            <a:r>
              <a:rPr lang="en-US" sz="1600" dirty="0">
                <a:solidFill>
                  <a:schemeClr val="accent6"/>
                </a:solidFill>
                <a:latin typeface="微软雅黑" panose="020B0503020204020204" pitchFamily="34" charset="-122"/>
                <a:ea typeface="微软雅黑" panose="020B0503020204020204" pitchFamily="34" charset="-122"/>
              </a:rPr>
              <a:t>responsive design and development of JAVA backend applications</a:t>
            </a: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 as well as functional and interface testing of VUE frontend applications.</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学论网-www.xuelun.me"/>
          <p:cNvSpPr txBox="1"/>
          <p:nvPr>
            <p:custDataLst>
              <p:tags r:id="rId13"/>
            </p:custDataLst>
          </p:nvPr>
        </p:nvSpPr>
        <p:spPr>
          <a:xfrm>
            <a:off x="3387763" y="5378514"/>
            <a:ext cx="7572337" cy="738505"/>
          </a:xfrm>
          <a:prstGeom prst="rect">
            <a:avLst/>
          </a:prstGeom>
          <a:noFill/>
          <a:ln>
            <a:noFill/>
          </a:ln>
        </p:spPr>
        <p:txBody>
          <a:bodyPr wrap="square" lIns="0" tIns="0" rIns="0" bIns="0" rtlCol="0">
            <a:spAutoFit/>
          </a:bodyPr>
          <a:lstStyle/>
          <a:p>
            <a:pPr>
              <a:lnSpc>
                <a:spcPct val="150000"/>
              </a:lnSpc>
            </a:pP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 Learned how to set up connections and communications between backend ,frontend and AI We </a:t>
            </a: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then perform </a:t>
            </a:r>
            <a:r>
              <a:rPr lang="en-US" sz="1600" dirty="0">
                <a:solidFill>
                  <a:schemeClr val="accent6"/>
                </a:solidFill>
                <a:latin typeface="微软雅黑" panose="020B0503020204020204" pitchFamily="34" charset="-122"/>
                <a:ea typeface="微软雅黑" panose="020B0503020204020204" pitchFamily="34" charset="-122"/>
              </a:rPr>
              <a:t>system-level tests</a:t>
            </a: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29" name="组合 1"/>
          <p:cNvGrpSpPr/>
          <p:nvPr/>
        </p:nvGrpSpPr>
        <p:grpSpPr>
          <a:xfrm>
            <a:off x="0" y="0"/>
            <a:ext cx="12192000" cy="792000"/>
            <a:chOff x="1" y="0"/>
            <a:chExt cx="12192000" cy="792000"/>
          </a:xfrm>
        </p:grpSpPr>
        <p:sp>
          <p:nvSpPr>
            <p:cNvPr id="30" name="矩形 4"/>
            <p:cNvSpPr/>
            <p:nvPr/>
          </p:nvSpPr>
          <p:spPr>
            <a:xfrm>
              <a:off x="1"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dirty="0"/>
            </a:p>
          </p:txBody>
        </p:sp>
        <p:cxnSp>
          <p:nvCxnSpPr>
            <p:cNvPr id="31" name="直接连接符 3"/>
            <p:cNvCxnSpPr/>
            <p:nvPr/>
          </p:nvCxnSpPr>
          <p:spPr>
            <a:xfrm>
              <a:off x="3251777" y="142546"/>
              <a:ext cx="0" cy="5069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矩形 4"/>
            <p:cNvSpPr/>
            <p:nvPr/>
          </p:nvSpPr>
          <p:spPr>
            <a:xfrm>
              <a:off x="6276152" y="0"/>
              <a:ext cx="2864147"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33" name="TextBox 6"/>
            <p:cNvSpPr txBox="1"/>
            <p:nvPr/>
          </p:nvSpPr>
          <p:spPr>
            <a:xfrm>
              <a:off x="4105629" y="250662"/>
              <a:ext cx="1344000" cy="343159"/>
            </a:xfrm>
            <a:prstGeom prst="rect">
              <a:avLst/>
            </a:prstGeom>
            <a:noFill/>
          </p:spPr>
          <p:txBody>
            <a:bodyPr wrap="square" lIns="0" tIns="48000" rIns="0" bIns="48000" rtlCol="0">
              <a:spAutoFit/>
            </a:bodyPr>
            <a:lstStyle/>
            <a:p>
              <a:pPr algn="ctr"/>
              <a:r>
                <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rPr>
                <a:t>Progress</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4" name="TextBox 9"/>
            <p:cNvSpPr txBox="1"/>
            <p:nvPr/>
          </p:nvSpPr>
          <p:spPr>
            <a:xfrm>
              <a:off x="7020680" y="228289"/>
              <a:ext cx="1344000"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Gains</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6" name="TextBox 10"/>
            <p:cNvSpPr txBox="1"/>
            <p:nvPr/>
          </p:nvSpPr>
          <p:spPr>
            <a:xfrm>
              <a:off x="9915919" y="240737"/>
              <a:ext cx="1344000"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Showcase</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750"/>
                                        <p:tgtEl>
                                          <p:spTgt spid="2"/>
                                        </p:tgtEl>
                                      </p:cBhvr>
                                    </p:animEffect>
                                  </p:childTnLst>
                                </p:cTn>
                              </p:par>
                            </p:childTnLst>
                          </p:cTn>
                        </p:par>
                        <p:par>
                          <p:cTn id="12" fill="hold">
                            <p:stCondLst>
                              <p:cond delay="1500"/>
                            </p:stCondLst>
                            <p:childTnLst>
                              <p:par>
                                <p:cTn id="13" presetID="53" presetClass="entr" presetSubtype="16"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p:cTn id="15" dur="500" fill="hold"/>
                                        <p:tgtEl>
                                          <p:spTgt spid="41"/>
                                        </p:tgtEl>
                                        <p:attrNameLst>
                                          <p:attrName>ppt_w</p:attrName>
                                        </p:attrNameLst>
                                      </p:cBhvr>
                                      <p:tavLst>
                                        <p:tav tm="0">
                                          <p:val>
                                            <p:fltVal val="0"/>
                                          </p:val>
                                        </p:tav>
                                        <p:tav tm="100000">
                                          <p:val>
                                            <p:strVal val="#ppt_w"/>
                                          </p:val>
                                        </p:tav>
                                      </p:tavLst>
                                    </p:anim>
                                    <p:anim calcmode="lin" valueType="num">
                                      <p:cBhvr>
                                        <p:cTn id="16" dur="500" fill="hold"/>
                                        <p:tgtEl>
                                          <p:spTgt spid="41"/>
                                        </p:tgtEl>
                                        <p:attrNameLst>
                                          <p:attrName>ppt_h</p:attrName>
                                        </p:attrNameLst>
                                      </p:cBhvr>
                                      <p:tavLst>
                                        <p:tav tm="0">
                                          <p:val>
                                            <p:fltVal val="0"/>
                                          </p:val>
                                        </p:tav>
                                        <p:tav tm="100000">
                                          <p:val>
                                            <p:strVal val="#ppt_h"/>
                                          </p:val>
                                        </p:tav>
                                      </p:tavLst>
                                    </p:anim>
                                    <p:animEffect transition="in" filter="fade">
                                      <p:cBhvr>
                                        <p:cTn id="17" dur="500"/>
                                        <p:tgtEl>
                                          <p:spTgt spid="41"/>
                                        </p:tgtEl>
                                      </p:cBhvr>
                                    </p:animEffect>
                                  </p:childTnLst>
                                </p:cTn>
                              </p:par>
                              <p:par>
                                <p:cTn id="18" presetID="53" presetClass="entr" presetSubtype="16" fill="hold" grpId="0" nodeType="withEffect">
                                  <p:stCondLst>
                                    <p:cond delay="250"/>
                                  </p:stCondLst>
                                  <p:childTnLst>
                                    <p:set>
                                      <p:cBhvr>
                                        <p:cTn id="19" dur="1" fill="hold">
                                          <p:stCondLst>
                                            <p:cond delay="0"/>
                                          </p:stCondLst>
                                        </p:cTn>
                                        <p:tgtEl>
                                          <p:spTgt spid="42"/>
                                        </p:tgtEl>
                                        <p:attrNameLst>
                                          <p:attrName>style.visibility</p:attrName>
                                        </p:attrNameLst>
                                      </p:cBhvr>
                                      <p:to>
                                        <p:strVal val="visible"/>
                                      </p:to>
                                    </p:set>
                                    <p:anim calcmode="lin" valueType="num">
                                      <p:cBhvr>
                                        <p:cTn id="20" dur="500" fill="hold"/>
                                        <p:tgtEl>
                                          <p:spTgt spid="42"/>
                                        </p:tgtEl>
                                        <p:attrNameLst>
                                          <p:attrName>ppt_w</p:attrName>
                                        </p:attrNameLst>
                                      </p:cBhvr>
                                      <p:tavLst>
                                        <p:tav tm="0">
                                          <p:val>
                                            <p:fltVal val="0"/>
                                          </p:val>
                                        </p:tav>
                                        <p:tav tm="100000">
                                          <p:val>
                                            <p:strVal val="#ppt_w"/>
                                          </p:val>
                                        </p:tav>
                                      </p:tavLst>
                                    </p:anim>
                                    <p:anim calcmode="lin" valueType="num">
                                      <p:cBhvr>
                                        <p:cTn id="21" dur="500" fill="hold"/>
                                        <p:tgtEl>
                                          <p:spTgt spid="42"/>
                                        </p:tgtEl>
                                        <p:attrNameLst>
                                          <p:attrName>ppt_h</p:attrName>
                                        </p:attrNameLst>
                                      </p:cBhvr>
                                      <p:tavLst>
                                        <p:tav tm="0">
                                          <p:val>
                                            <p:fltVal val="0"/>
                                          </p:val>
                                        </p:tav>
                                        <p:tav tm="100000">
                                          <p:val>
                                            <p:strVal val="#ppt_h"/>
                                          </p:val>
                                        </p:tav>
                                      </p:tavLst>
                                    </p:anim>
                                    <p:animEffect transition="in" filter="fade">
                                      <p:cBhvr>
                                        <p:cTn id="22" dur="500"/>
                                        <p:tgtEl>
                                          <p:spTgt spid="42"/>
                                        </p:tgtEl>
                                      </p:cBhvr>
                                    </p:animEffect>
                                  </p:childTnLst>
                                </p:cTn>
                              </p:par>
                              <p:par>
                                <p:cTn id="23" presetID="53" presetClass="entr" presetSubtype="16" fill="hold" grpId="0" nodeType="withEffect">
                                  <p:stCondLst>
                                    <p:cond delay="500"/>
                                  </p:stCondLst>
                                  <p:childTnLst>
                                    <p:set>
                                      <p:cBhvr>
                                        <p:cTn id="24" dur="1" fill="hold">
                                          <p:stCondLst>
                                            <p:cond delay="0"/>
                                          </p:stCondLst>
                                        </p:cTn>
                                        <p:tgtEl>
                                          <p:spTgt spid="43"/>
                                        </p:tgtEl>
                                        <p:attrNameLst>
                                          <p:attrName>style.visibility</p:attrName>
                                        </p:attrNameLst>
                                      </p:cBhvr>
                                      <p:to>
                                        <p:strVal val="visible"/>
                                      </p:to>
                                    </p:set>
                                    <p:anim calcmode="lin" valueType="num">
                                      <p:cBhvr>
                                        <p:cTn id="25" dur="500" fill="hold"/>
                                        <p:tgtEl>
                                          <p:spTgt spid="43"/>
                                        </p:tgtEl>
                                        <p:attrNameLst>
                                          <p:attrName>ppt_w</p:attrName>
                                        </p:attrNameLst>
                                      </p:cBhvr>
                                      <p:tavLst>
                                        <p:tav tm="0">
                                          <p:val>
                                            <p:fltVal val="0"/>
                                          </p:val>
                                        </p:tav>
                                        <p:tav tm="100000">
                                          <p:val>
                                            <p:strVal val="#ppt_w"/>
                                          </p:val>
                                        </p:tav>
                                      </p:tavLst>
                                    </p:anim>
                                    <p:anim calcmode="lin" valueType="num">
                                      <p:cBhvr>
                                        <p:cTn id="26" dur="500" fill="hold"/>
                                        <p:tgtEl>
                                          <p:spTgt spid="43"/>
                                        </p:tgtEl>
                                        <p:attrNameLst>
                                          <p:attrName>ppt_h</p:attrName>
                                        </p:attrNameLst>
                                      </p:cBhvr>
                                      <p:tavLst>
                                        <p:tav tm="0">
                                          <p:val>
                                            <p:fltVal val="0"/>
                                          </p:val>
                                        </p:tav>
                                        <p:tav tm="100000">
                                          <p:val>
                                            <p:strVal val="#ppt_h"/>
                                          </p:val>
                                        </p:tav>
                                      </p:tavLst>
                                    </p:anim>
                                    <p:animEffect transition="in" filter="fade">
                                      <p:cBhvr>
                                        <p:cTn id="27" dur="500"/>
                                        <p:tgtEl>
                                          <p:spTgt spid="43"/>
                                        </p:tgtEl>
                                      </p:cBhvr>
                                    </p:animEffect>
                                  </p:childTnLst>
                                </p:cTn>
                              </p:par>
                              <p:par>
                                <p:cTn id="28" presetID="53" presetClass="entr" presetSubtype="16" fill="hold" grpId="0" nodeType="withEffect">
                                  <p:stCondLst>
                                    <p:cond delay="750"/>
                                  </p:stCondLst>
                                  <p:childTnLst>
                                    <p:set>
                                      <p:cBhvr>
                                        <p:cTn id="29" dur="1" fill="hold">
                                          <p:stCondLst>
                                            <p:cond delay="0"/>
                                          </p:stCondLst>
                                        </p:cTn>
                                        <p:tgtEl>
                                          <p:spTgt spid="44"/>
                                        </p:tgtEl>
                                        <p:attrNameLst>
                                          <p:attrName>style.visibility</p:attrName>
                                        </p:attrNameLst>
                                      </p:cBhvr>
                                      <p:to>
                                        <p:strVal val="visible"/>
                                      </p:to>
                                    </p:set>
                                    <p:anim calcmode="lin" valueType="num">
                                      <p:cBhvr>
                                        <p:cTn id="30" dur="500" fill="hold"/>
                                        <p:tgtEl>
                                          <p:spTgt spid="44"/>
                                        </p:tgtEl>
                                        <p:attrNameLst>
                                          <p:attrName>ppt_w</p:attrName>
                                        </p:attrNameLst>
                                      </p:cBhvr>
                                      <p:tavLst>
                                        <p:tav tm="0">
                                          <p:val>
                                            <p:fltVal val="0"/>
                                          </p:val>
                                        </p:tav>
                                        <p:tav tm="100000">
                                          <p:val>
                                            <p:strVal val="#ppt_w"/>
                                          </p:val>
                                        </p:tav>
                                      </p:tavLst>
                                    </p:anim>
                                    <p:anim calcmode="lin" valueType="num">
                                      <p:cBhvr>
                                        <p:cTn id="31" dur="500" fill="hold"/>
                                        <p:tgtEl>
                                          <p:spTgt spid="44"/>
                                        </p:tgtEl>
                                        <p:attrNameLst>
                                          <p:attrName>ppt_h</p:attrName>
                                        </p:attrNameLst>
                                      </p:cBhvr>
                                      <p:tavLst>
                                        <p:tav tm="0">
                                          <p:val>
                                            <p:fltVal val="0"/>
                                          </p:val>
                                        </p:tav>
                                        <p:tav tm="100000">
                                          <p:val>
                                            <p:strVal val="#ppt_h"/>
                                          </p:val>
                                        </p:tav>
                                      </p:tavLst>
                                    </p:anim>
                                    <p:animEffect transition="in" filter="fade">
                                      <p:cBhvr>
                                        <p:cTn id="32" dur="500"/>
                                        <p:tgtEl>
                                          <p:spTgt spid="44"/>
                                        </p:tgtEl>
                                      </p:cBhvr>
                                    </p:animEffect>
                                  </p:childTnLst>
                                </p:cTn>
                              </p:par>
                            </p:childTnLst>
                          </p:cTn>
                        </p:par>
                        <p:par>
                          <p:cTn id="33" fill="hold">
                            <p:stCondLst>
                              <p:cond delay="2000"/>
                            </p:stCondLst>
                            <p:childTnLst>
                              <p:par>
                                <p:cTn id="34" presetID="22" presetClass="entr" presetSubtype="8" fill="hold" grpId="0" nodeType="afterEffect">
                                  <p:stCondLst>
                                    <p:cond delay="0"/>
                                  </p:stCondLst>
                                  <p:childTnLst>
                                    <p:set>
                                      <p:cBhvr>
                                        <p:cTn id="35" dur="1" fill="hold">
                                          <p:stCondLst>
                                            <p:cond delay="0"/>
                                          </p:stCondLst>
                                        </p:cTn>
                                        <p:tgtEl>
                                          <p:spTgt spid="45"/>
                                        </p:tgtEl>
                                        <p:attrNameLst>
                                          <p:attrName>style.visibility</p:attrName>
                                        </p:attrNameLst>
                                      </p:cBhvr>
                                      <p:to>
                                        <p:strVal val="visible"/>
                                      </p:to>
                                    </p:set>
                                    <p:animEffect transition="in" filter="wipe(left)">
                                      <p:cBhvr>
                                        <p:cTn id="36" dur="300"/>
                                        <p:tgtEl>
                                          <p:spTgt spid="45"/>
                                        </p:tgtEl>
                                      </p:cBhvr>
                                    </p:animEffect>
                                  </p:childTnLst>
                                </p:cTn>
                              </p:par>
                            </p:childTnLst>
                          </p:cTn>
                        </p:par>
                        <p:par>
                          <p:cTn id="37" fill="hold">
                            <p:stCondLst>
                              <p:cond delay="2500"/>
                            </p:stCondLst>
                            <p:childTnLst>
                              <p:par>
                                <p:cTn id="38" presetID="22" presetClass="entr" presetSubtype="8" fill="hold" grpId="0" nodeType="after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wipe(left)">
                                      <p:cBhvr>
                                        <p:cTn id="40" dur="300"/>
                                        <p:tgtEl>
                                          <p:spTgt spid="46"/>
                                        </p:tgtEl>
                                      </p:cBhvr>
                                    </p:animEffect>
                                  </p:childTnLst>
                                </p:cTn>
                              </p:par>
                            </p:childTnLst>
                          </p:cTn>
                        </p:par>
                        <p:par>
                          <p:cTn id="41" fill="hold">
                            <p:stCondLst>
                              <p:cond delay="3000"/>
                            </p:stCondLst>
                            <p:childTnLst>
                              <p:par>
                                <p:cTn id="42" presetID="22" presetClass="entr" presetSubtype="8" fill="hold" grpId="0" nodeType="after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wipe(left)">
                                      <p:cBhvr>
                                        <p:cTn id="44" dur="300"/>
                                        <p:tgtEl>
                                          <p:spTgt spid="47"/>
                                        </p:tgtEl>
                                      </p:cBhvr>
                                    </p:animEffect>
                                  </p:childTnLst>
                                </p:cTn>
                              </p:par>
                            </p:childTnLst>
                          </p:cTn>
                        </p:par>
                        <p:par>
                          <p:cTn id="45" fill="hold">
                            <p:stCondLst>
                              <p:cond delay="3500"/>
                            </p:stCondLst>
                            <p:childTnLst>
                              <p:par>
                                <p:cTn id="46" presetID="22" presetClass="entr" presetSubtype="8" fill="hold" grpId="0" nodeType="afterEffect">
                                  <p:stCondLst>
                                    <p:cond delay="0"/>
                                  </p:stCondLst>
                                  <p:childTnLst>
                                    <p:set>
                                      <p:cBhvr>
                                        <p:cTn id="47" dur="1" fill="hold">
                                          <p:stCondLst>
                                            <p:cond delay="0"/>
                                          </p:stCondLst>
                                        </p:cTn>
                                        <p:tgtEl>
                                          <p:spTgt spid="48"/>
                                        </p:tgtEl>
                                        <p:attrNameLst>
                                          <p:attrName>style.visibility</p:attrName>
                                        </p:attrNameLst>
                                      </p:cBhvr>
                                      <p:to>
                                        <p:strVal val="visible"/>
                                      </p:to>
                                    </p:set>
                                    <p:animEffect transition="in" filter="wipe(left)">
                                      <p:cBhvr>
                                        <p:cTn id="48" dur="3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1" grpId="0" animBg="1"/>
      <p:bldP spid="42" grpId="0" animBg="1"/>
      <p:bldP spid="43" grpId="0" animBg="1"/>
      <p:bldP spid="44" grpId="0" animBg="1"/>
      <p:bldP spid="45" grpId="0"/>
      <p:bldP spid="46" grpId="0"/>
      <p:bldP spid="47" grpId="0"/>
      <p:bldP spid="4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custDataLst>
              <p:tags r:id="rId1"/>
            </p:custDataLst>
          </p:nvPr>
        </p:nvGrpSpPr>
        <p:grpSpPr>
          <a:xfrm>
            <a:off x="1864905" y="824462"/>
            <a:ext cx="1283075" cy="4860235"/>
            <a:chOff x="1763643" y="1731147"/>
            <a:chExt cx="1283075" cy="4860235"/>
          </a:xfrm>
        </p:grpSpPr>
        <p:grpSp>
          <p:nvGrpSpPr>
            <p:cNvPr id="2" name="组合 1"/>
            <p:cNvGrpSpPr/>
            <p:nvPr/>
          </p:nvGrpSpPr>
          <p:grpSpPr>
            <a:xfrm>
              <a:off x="1763643" y="1731147"/>
              <a:ext cx="1283075" cy="4860235"/>
              <a:chOff x="1763643" y="1731147"/>
              <a:chExt cx="1283075" cy="4860235"/>
            </a:xfrm>
          </p:grpSpPr>
          <p:sp>
            <p:nvSpPr>
              <p:cNvPr id="37" name="学论网-www.xuelun.me"/>
              <p:cNvSpPr/>
              <p:nvPr>
                <p:custDataLst>
                  <p:tags r:id="rId2"/>
                </p:custDataLst>
              </p:nvPr>
            </p:nvSpPr>
            <p:spPr>
              <a:xfrm rot="5400000">
                <a:off x="1763643" y="1731147"/>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学论网-www.xuelun.me"/>
              <p:cNvSpPr/>
              <p:nvPr>
                <p:custDataLst>
                  <p:tags r:id="rId3"/>
                </p:custDataLst>
              </p:nvPr>
            </p:nvSpPr>
            <p:spPr>
              <a:xfrm rot="16200000" flipH="1">
                <a:off x="1763643" y="2922916"/>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学论网-www.xuelun.me"/>
              <p:cNvSpPr/>
              <p:nvPr>
                <p:custDataLst>
                  <p:tags r:id="rId4"/>
                </p:custDataLst>
              </p:nvPr>
            </p:nvSpPr>
            <p:spPr>
              <a:xfrm rot="5400000">
                <a:off x="1763643" y="4116538"/>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学论网-www.xuelun.me"/>
              <p:cNvSpPr/>
              <p:nvPr>
                <p:custDataLst>
                  <p:tags r:id="rId5"/>
                </p:custDataLst>
              </p:nvPr>
            </p:nvSpPr>
            <p:spPr>
              <a:xfrm rot="16200000" flipH="1">
                <a:off x="1763643" y="5308307"/>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41" name="学论网-www.xuelun.me"/>
            <p:cNvSpPr/>
            <p:nvPr>
              <p:custDataLst>
                <p:tags r:id="rId6"/>
              </p:custDataLst>
            </p:nvPr>
          </p:nvSpPr>
          <p:spPr>
            <a:xfrm>
              <a:off x="1947980" y="1924496"/>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E.</a:t>
              </a:r>
              <a:endParaRPr lang="en-US" altLang="zh-CN" sz="3200" b="1" dirty="0">
                <a:latin typeface="微软雅黑" panose="020B0503020204020204" pitchFamily="34" charset="-122"/>
                <a:ea typeface="微软雅黑" panose="020B0503020204020204" pitchFamily="34" charset="-122"/>
              </a:endParaRPr>
            </a:p>
          </p:txBody>
        </p:sp>
        <p:sp>
          <p:nvSpPr>
            <p:cNvPr id="42" name="学论网-www.xuelun.me"/>
            <p:cNvSpPr/>
            <p:nvPr>
              <p:custDataLst>
                <p:tags r:id="rId7"/>
              </p:custDataLst>
            </p:nvPr>
          </p:nvSpPr>
          <p:spPr>
            <a:xfrm>
              <a:off x="1947980" y="3113658"/>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F.</a:t>
              </a:r>
              <a:endParaRPr lang="en-US" altLang="zh-CN" sz="3200" b="1" dirty="0">
                <a:latin typeface="微软雅黑" panose="020B0503020204020204" pitchFamily="34" charset="-122"/>
                <a:ea typeface="微软雅黑" panose="020B0503020204020204" pitchFamily="34" charset="-122"/>
              </a:endParaRPr>
            </a:p>
          </p:txBody>
        </p:sp>
        <p:sp>
          <p:nvSpPr>
            <p:cNvPr id="43" name="学论网-www.xuelun.me"/>
            <p:cNvSpPr/>
            <p:nvPr>
              <p:custDataLst>
                <p:tags r:id="rId8"/>
              </p:custDataLst>
            </p:nvPr>
          </p:nvSpPr>
          <p:spPr>
            <a:xfrm>
              <a:off x="1947980" y="4302820"/>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G.</a:t>
              </a:r>
              <a:endParaRPr lang="en-US" altLang="zh-CN" sz="3200" b="1" dirty="0">
                <a:latin typeface="微软雅黑" panose="020B0503020204020204" pitchFamily="34" charset="-122"/>
                <a:ea typeface="微软雅黑" panose="020B0503020204020204" pitchFamily="34" charset="-122"/>
              </a:endParaRPr>
            </a:p>
          </p:txBody>
        </p:sp>
        <p:sp>
          <p:nvSpPr>
            <p:cNvPr id="44" name="学论网-www.xuelun.me"/>
            <p:cNvSpPr/>
            <p:nvPr>
              <p:custDataLst>
                <p:tags r:id="rId9"/>
              </p:custDataLst>
            </p:nvPr>
          </p:nvSpPr>
          <p:spPr>
            <a:xfrm>
              <a:off x="1947980" y="5491982"/>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H.</a:t>
              </a:r>
              <a:endParaRPr lang="en-US" altLang="zh-CN" sz="3200" b="1" dirty="0">
                <a:latin typeface="微软雅黑" panose="020B0503020204020204" pitchFamily="34" charset="-122"/>
                <a:ea typeface="微软雅黑" panose="020B0503020204020204" pitchFamily="34" charset="-122"/>
              </a:endParaRPr>
            </a:p>
          </p:txBody>
        </p:sp>
      </p:grpSp>
      <p:sp>
        <p:nvSpPr>
          <p:cNvPr id="45" name="学论网-www.xuelun.me"/>
          <p:cNvSpPr txBox="1"/>
          <p:nvPr>
            <p:custDataLst>
              <p:tags r:id="rId10"/>
            </p:custDataLst>
          </p:nvPr>
        </p:nvSpPr>
        <p:spPr>
          <a:xfrm>
            <a:off x="3409986" y="1118404"/>
            <a:ext cx="7572337" cy="738505"/>
          </a:xfrm>
          <a:prstGeom prst="rect">
            <a:avLst/>
          </a:prstGeom>
          <a:noFill/>
          <a:ln>
            <a:noFill/>
          </a:ln>
        </p:spPr>
        <p:txBody>
          <a:bodyPr wrap="square" lIns="0" tIns="0" rIns="0" bIns="0" rtlCol="0">
            <a:spAutoFit/>
          </a:bodyPr>
          <a:lstStyle/>
          <a:p>
            <a:pPr>
              <a:lnSpc>
                <a:spcPct val="150000"/>
              </a:lnSpc>
            </a:pPr>
            <a:r>
              <a:rPr lang="en-US" sz="1600" dirty="0">
                <a:solidFill>
                  <a:schemeClr val="accent6"/>
                </a:solidFill>
                <a:latin typeface="微软雅黑" panose="020B0503020204020204" pitchFamily="34" charset="-122"/>
                <a:ea typeface="微软雅黑" panose="020B0503020204020204" pitchFamily="34" charset="-122"/>
              </a:rPr>
              <a:t>Risk assessment skills </a:t>
            </a: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were trained to take appropriate action to address security vulnerabilities discovered. Improved emergency response capacity.</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6" name="学论网-www.xuelun.me"/>
          <p:cNvSpPr txBox="1"/>
          <p:nvPr>
            <p:custDataLst>
              <p:tags r:id="rId11"/>
            </p:custDataLst>
          </p:nvPr>
        </p:nvSpPr>
        <p:spPr>
          <a:xfrm>
            <a:off x="3409987" y="2275127"/>
            <a:ext cx="7572337" cy="738505"/>
          </a:xfrm>
          <a:prstGeom prst="rect">
            <a:avLst/>
          </a:prstGeom>
          <a:noFill/>
          <a:ln>
            <a:noFill/>
          </a:ln>
        </p:spPr>
        <p:txBody>
          <a:bodyPr wrap="square" lIns="0" tIns="0" rIns="0" bIns="0" rtlCol="0">
            <a:spAutoFit/>
          </a:bodyPr>
          <a:lstStyle/>
          <a:p>
            <a:pPr>
              <a:lnSpc>
                <a:spcPct val="150000"/>
              </a:lnSpc>
            </a:pP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Understand the need for </a:t>
            </a:r>
            <a:r>
              <a:rPr lang="en-US" sz="1600" dirty="0">
                <a:solidFill>
                  <a:schemeClr val="accent6"/>
                </a:solidFill>
                <a:latin typeface="微软雅黑" panose="020B0503020204020204" pitchFamily="34" charset="-122"/>
                <a:ea typeface="微软雅黑" panose="020B0503020204020204" pitchFamily="34" charset="-122"/>
              </a:rPr>
              <a:t>information security</a:t>
            </a: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 Learned a variety of information security technologies.</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7" name="学论网-www.xuelun.me"/>
          <p:cNvSpPr txBox="1"/>
          <p:nvPr>
            <p:custDataLst>
              <p:tags r:id="rId12"/>
            </p:custDataLst>
          </p:nvPr>
        </p:nvSpPr>
        <p:spPr>
          <a:xfrm>
            <a:off x="3409986" y="3370653"/>
            <a:ext cx="7572337" cy="1107440"/>
          </a:xfrm>
          <a:prstGeom prst="rect">
            <a:avLst/>
          </a:prstGeom>
          <a:noFill/>
          <a:ln>
            <a:noFill/>
          </a:ln>
        </p:spPr>
        <p:txBody>
          <a:bodyPr wrap="square" lIns="0" tIns="0" rIns="0" bIns="0" rtlCol="0">
            <a:spAutoFit/>
          </a:bodyPr>
          <a:lstStyle/>
          <a:p>
            <a:pPr>
              <a:lnSpc>
                <a:spcPct val="150000"/>
              </a:lnSpc>
            </a:pP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Need to learn to collect user feedback and suggestions and understand </a:t>
            </a:r>
            <a:r>
              <a:rPr lang="en-US" sz="1600" dirty="0">
                <a:solidFill>
                  <a:schemeClr val="accent6"/>
                </a:solidFill>
                <a:latin typeface="微软雅黑" panose="020B0503020204020204" pitchFamily="34" charset="-122"/>
                <a:ea typeface="微软雅黑" panose="020B0503020204020204" pitchFamily="34" charset="-122"/>
              </a:rPr>
              <a:t>user needs</a:t>
            </a: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 Understand that better results can only be achieved by working together and communicating.</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学论网-www.xuelun.me"/>
          <p:cNvSpPr txBox="1"/>
          <p:nvPr>
            <p:custDataLst>
              <p:tags r:id="rId13"/>
            </p:custDataLst>
          </p:nvPr>
        </p:nvSpPr>
        <p:spPr>
          <a:xfrm>
            <a:off x="3409986" y="4585297"/>
            <a:ext cx="7572337" cy="1107440"/>
          </a:xfrm>
          <a:prstGeom prst="rect">
            <a:avLst/>
          </a:prstGeom>
          <a:noFill/>
          <a:ln>
            <a:noFill/>
          </a:ln>
        </p:spPr>
        <p:txBody>
          <a:bodyPr wrap="square" lIns="0" tIns="0" rIns="0" bIns="0" rtlCol="0">
            <a:spAutoFit/>
          </a:bodyPr>
          <a:lstStyle/>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It shows the improvement of technical capabilities, and the ability to more fully solve the front and back end and ai processing part of the interaction problems</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学论网-www.xuelun.me"/>
          <p:cNvSpPr/>
          <p:nvPr>
            <p:custDataLst>
              <p:tags r:id="rId14"/>
            </p:custDataLst>
          </p:nvPr>
        </p:nvSpPr>
        <p:spPr>
          <a:xfrm rot="5400000" flipH="1">
            <a:off x="1910423" y="5592066"/>
            <a:ext cx="1283075" cy="1283075"/>
          </a:xfrm>
          <a:prstGeom prst="blockArc">
            <a:avLst>
              <a:gd name="adj1" fmla="val 10800000"/>
              <a:gd name="adj2" fmla="val 149699"/>
              <a:gd name="adj3" fmla="val 6982"/>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学论网-www.xuelun.me"/>
          <p:cNvSpPr/>
          <p:nvPr>
            <p:custDataLst>
              <p:tags r:id="rId15"/>
            </p:custDataLst>
          </p:nvPr>
        </p:nvSpPr>
        <p:spPr>
          <a:xfrm>
            <a:off x="2049242" y="5757245"/>
            <a:ext cx="914400" cy="9144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I.</a:t>
            </a:r>
            <a:endParaRPr lang="en-US" altLang="zh-CN" sz="3200" b="1" dirty="0">
              <a:latin typeface="微软雅黑" panose="020B0503020204020204" pitchFamily="34" charset="-122"/>
              <a:ea typeface="微软雅黑" panose="020B0503020204020204" pitchFamily="34" charset="-122"/>
            </a:endParaRPr>
          </a:p>
        </p:txBody>
      </p:sp>
      <p:sp>
        <p:nvSpPr>
          <p:cNvPr id="20" name="学论网-www.xuelun.me"/>
          <p:cNvSpPr txBox="1"/>
          <p:nvPr>
            <p:custDataLst>
              <p:tags r:id="rId16"/>
            </p:custDataLst>
          </p:nvPr>
        </p:nvSpPr>
        <p:spPr>
          <a:xfrm>
            <a:off x="3409986" y="5866850"/>
            <a:ext cx="7572337" cy="738505"/>
          </a:xfrm>
          <a:prstGeom prst="rect">
            <a:avLst/>
          </a:prstGeom>
          <a:noFill/>
          <a:ln>
            <a:noFill/>
          </a:ln>
        </p:spPr>
        <p:txBody>
          <a:bodyPr wrap="square" lIns="0" tIns="0" rIns="0" bIns="0" rtlCol="0">
            <a:spAutoFit/>
          </a:bodyPr>
          <a:lstStyle/>
          <a:p>
            <a:pPr>
              <a:lnSpc>
                <a:spcPct val="150000"/>
              </a:lnSpc>
            </a:pP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Improved </a:t>
            </a:r>
            <a:r>
              <a:rPr lang="en-US" sz="1600" dirty="0">
                <a:solidFill>
                  <a:schemeClr val="accent6"/>
                </a:solidFill>
                <a:latin typeface="微软雅黑" panose="020B0503020204020204" pitchFamily="34" charset="-122"/>
                <a:ea typeface="微软雅黑" panose="020B0503020204020204" pitchFamily="34" charset="-122"/>
              </a:rPr>
              <a:t>user research skills </a:t>
            </a: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and provided clearer direction for product iteration.</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54" name="组合 1"/>
          <p:cNvGrpSpPr/>
          <p:nvPr/>
        </p:nvGrpSpPr>
        <p:grpSpPr>
          <a:xfrm>
            <a:off x="0" y="0"/>
            <a:ext cx="12192000" cy="792000"/>
            <a:chOff x="1" y="0"/>
            <a:chExt cx="12192000" cy="792000"/>
          </a:xfrm>
        </p:grpSpPr>
        <p:sp>
          <p:nvSpPr>
            <p:cNvPr id="55" name="矩形 4"/>
            <p:cNvSpPr/>
            <p:nvPr/>
          </p:nvSpPr>
          <p:spPr>
            <a:xfrm>
              <a:off x="1"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dirty="0"/>
            </a:p>
          </p:txBody>
        </p:sp>
        <p:cxnSp>
          <p:nvCxnSpPr>
            <p:cNvPr id="56" name="直接连接符 3"/>
            <p:cNvCxnSpPr/>
            <p:nvPr/>
          </p:nvCxnSpPr>
          <p:spPr>
            <a:xfrm>
              <a:off x="3251777" y="142546"/>
              <a:ext cx="0" cy="5069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7" name="矩形 4"/>
            <p:cNvSpPr/>
            <p:nvPr/>
          </p:nvSpPr>
          <p:spPr>
            <a:xfrm>
              <a:off x="6276152" y="0"/>
              <a:ext cx="2864147"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58" name="TextBox 6"/>
            <p:cNvSpPr txBox="1"/>
            <p:nvPr/>
          </p:nvSpPr>
          <p:spPr>
            <a:xfrm>
              <a:off x="4105629" y="250662"/>
              <a:ext cx="1344000" cy="343159"/>
            </a:xfrm>
            <a:prstGeom prst="rect">
              <a:avLst/>
            </a:prstGeom>
            <a:noFill/>
          </p:spPr>
          <p:txBody>
            <a:bodyPr wrap="square" lIns="0" tIns="48000" rIns="0" bIns="48000" rtlCol="0">
              <a:spAutoFit/>
            </a:bodyPr>
            <a:lstStyle/>
            <a:p>
              <a:pPr algn="ctr"/>
              <a:r>
                <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rPr>
                <a:t>Progress</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59" name="TextBox 9"/>
            <p:cNvSpPr txBox="1"/>
            <p:nvPr/>
          </p:nvSpPr>
          <p:spPr>
            <a:xfrm>
              <a:off x="7020680" y="228289"/>
              <a:ext cx="1344000"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Gains</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60" name="TextBox 10"/>
            <p:cNvSpPr txBox="1"/>
            <p:nvPr/>
          </p:nvSpPr>
          <p:spPr>
            <a:xfrm>
              <a:off x="9915919" y="240737"/>
              <a:ext cx="1344000"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Showcase</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left)">
                                      <p:cBhvr>
                                        <p:cTn id="7" dur="300"/>
                                        <p:tgtEl>
                                          <p:spTgt spid="4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left)">
                                      <p:cBhvr>
                                        <p:cTn id="11" dur="300"/>
                                        <p:tgtEl>
                                          <p:spTgt spid="4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wipe(left)">
                                      <p:cBhvr>
                                        <p:cTn id="15" dur="300"/>
                                        <p:tgtEl>
                                          <p:spTgt spid="4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wipe(left)">
                                      <p:cBhvr>
                                        <p:cTn id="19" dur="300"/>
                                        <p:tgtEl>
                                          <p:spTgt spid="4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left)">
                                      <p:cBhvr>
                                        <p:cTn id="23" dur="3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7" grpId="0"/>
      <p:bldP spid="48"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793431" y="-4793428"/>
            <a:ext cx="2605145"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321300" y="1915696"/>
            <a:ext cx="1549400" cy="1378900"/>
            <a:chOff x="5321300" y="3044202"/>
            <a:chExt cx="1549400" cy="1378900"/>
          </a:xfrm>
        </p:grpSpPr>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718331" y="3460160"/>
              <a:ext cx="755335" cy="646331"/>
            </a:xfrm>
            <a:prstGeom prst="rect">
              <a:avLst/>
            </a:prstGeom>
            <a:noFill/>
          </p:spPr>
          <p:txBody>
            <a:bodyPr wrap="none" rtlCol="0">
              <a:spAutoFit/>
            </a:bodyPr>
            <a:lstStyle/>
            <a:p>
              <a:pPr algn="ctr"/>
              <a:r>
                <a:rPr lang="en-US" altLang="zh-CN" sz="3600" b="1" dirty="0">
                  <a:solidFill>
                    <a:schemeClr val="accent6">
                      <a:lumMod val="75000"/>
                    </a:schemeClr>
                  </a:solidFill>
                  <a:latin typeface="微软雅黑" panose="020B0503020204020204" pitchFamily="34" charset="-122"/>
                  <a:ea typeface="微软雅黑" panose="020B0503020204020204" pitchFamily="34" charset="-122"/>
                </a:rPr>
                <a:t>03</a:t>
              </a:r>
              <a:endParaRPr lang="en-US" altLang="zh-CN" sz="3600" b="1" dirty="0">
                <a:solidFill>
                  <a:schemeClr val="accent6">
                    <a:lumMod val="75000"/>
                  </a:schemeClr>
                </a:solidFill>
                <a:latin typeface="微软雅黑" panose="020B0503020204020204" pitchFamily="34" charset="-122"/>
                <a:ea typeface="微软雅黑" panose="020B0503020204020204" pitchFamily="34" charset="-122"/>
              </a:endParaRPr>
            </a:p>
          </p:txBody>
        </p:sp>
      </p:grpSp>
      <p:sp>
        <p:nvSpPr>
          <p:cNvPr id="9" name="文本框 8"/>
          <p:cNvSpPr txBox="1"/>
          <p:nvPr/>
        </p:nvSpPr>
        <p:spPr>
          <a:xfrm>
            <a:off x="3274769" y="3752000"/>
            <a:ext cx="5642458" cy="1754326"/>
          </a:xfrm>
          <a:prstGeom prst="rect">
            <a:avLst/>
          </a:prstGeom>
          <a:noFill/>
          <a:ln>
            <a:noFill/>
          </a:ln>
        </p:spPr>
        <p:txBody>
          <a:bodyPr wrap="square" rtlCol="0">
            <a:spAutoFit/>
          </a:bodyPr>
          <a:lstStyle/>
          <a:p>
            <a:pPr algn="ctr"/>
            <a:r>
              <a:rPr lang="en-US" altLang="zh-CN" sz="5400" b="1" spc="600" dirty="0">
                <a:solidFill>
                  <a:srgbClr val="0070C0"/>
                </a:solidFill>
                <a:latin typeface="微软雅黑" panose="020B0503020204020204" pitchFamily="34" charset="-122"/>
                <a:ea typeface="微软雅黑" panose="020B0503020204020204" pitchFamily="34" charset="-122"/>
              </a:rPr>
              <a:t>PROJECT</a:t>
            </a:r>
            <a:endParaRPr lang="en-US" altLang="zh-CN" sz="5400" b="1" spc="600" dirty="0">
              <a:solidFill>
                <a:srgbClr val="0070C0"/>
              </a:solidFill>
              <a:latin typeface="微软雅黑" panose="020B0503020204020204" pitchFamily="34" charset="-122"/>
              <a:ea typeface="微软雅黑" panose="020B0503020204020204" pitchFamily="34" charset="-122"/>
            </a:endParaRPr>
          </a:p>
          <a:p>
            <a:pPr algn="ctr"/>
            <a:r>
              <a:rPr lang="en-US" altLang="zh-CN" sz="5400" b="1" spc="600" dirty="0">
                <a:solidFill>
                  <a:srgbClr val="0070C0"/>
                </a:solidFill>
                <a:latin typeface="微软雅黑" panose="020B0503020204020204" pitchFamily="34" charset="-122"/>
                <a:ea typeface="微软雅黑" panose="020B0503020204020204" pitchFamily="34" charset="-122"/>
              </a:rPr>
              <a:t>SHOWCASE</a:t>
            </a:r>
            <a:endParaRPr lang="zh-CN" altLang="zh-CN" sz="5400" b="1" spc="150" dirty="0">
              <a:solidFill>
                <a:srgbClr val="0070C0"/>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32"/>
          <p:cNvGrpSpPr/>
          <p:nvPr/>
        </p:nvGrpSpPr>
        <p:grpSpPr>
          <a:xfrm>
            <a:off x="0" y="0"/>
            <a:ext cx="12192000" cy="792000"/>
            <a:chOff x="0" y="0"/>
            <a:chExt cx="12192000" cy="792000"/>
          </a:xfrm>
        </p:grpSpPr>
        <p:grpSp>
          <p:nvGrpSpPr>
            <p:cNvPr id="20" name="组合 33"/>
            <p:cNvGrpSpPr/>
            <p:nvPr/>
          </p:nvGrpSpPr>
          <p:grpSpPr>
            <a:xfrm>
              <a:off x="0" y="0"/>
              <a:ext cx="12192000" cy="792000"/>
              <a:chOff x="1" y="0"/>
              <a:chExt cx="12192000" cy="792000"/>
            </a:xfrm>
          </p:grpSpPr>
          <p:sp>
            <p:nvSpPr>
              <p:cNvPr id="22" name="矩形 4"/>
              <p:cNvSpPr/>
              <p:nvPr/>
            </p:nvSpPr>
            <p:spPr>
              <a:xfrm>
                <a:off x="1"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dirty="0"/>
              </a:p>
            </p:txBody>
          </p:sp>
          <p:cxnSp>
            <p:nvCxnSpPr>
              <p:cNvPr id="23" name="直接连接符 48"/>
              <p:cNvCxnSpPr/>
              <p:nvPr/>
            </p:nvCxnSpPr>
            <p:spPr>
              <a:xfrm>
                <a:off x="3251777" y="142546"/>
                <a:ext cx="0" cy="5069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49"/>
              <p:cNvSpPr/>
              <p:nvPr/>
            </p:nvSpPr>
            <p:spPr>
              <a:xfrm>
                <a:off x="9060562" y="0"/>
                <a:ext cx="3131439"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5" name="TextBox 6"/>
              <p:cNvSpPr txBox="1"/>
              <p:nvPr/>
            </p:nvSpPr>
            <p:spPr>
              <a:xfrm>
                <a:off x="4105629" y="250662"/>
                <a:ext cx="1344000" cy="343159"/>
              </a:xfrm>
              <a:prstGeom prst="rect">
                <a:avLst/>
              </a:prstGeom>
              <a:noFill/>
            </p:spPr>
            <p:txBody>
              <a:bodyPr wrap="square" lIns="0" tIns="48000" rIns="0" bIns="48000" rtlCol="0">
                <a:spAutoFit/>
              </a:bodyPr>
              <a:lstStyle/>
              <a:p>
                <a:pPr algn="ctr"/>
                <a:r>
                  <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rPr>
                  <a:t>Progress</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6" name="TextBox 9"/>
              <p:cNvSpPr txBox="1"/>
              <p:nvPr/>
            </p:nvSpPr>
            <p:spPr>
              <a:xfrm>
                <a:off x="7020680" y="228289"/>
                <a:ext cx="1344000"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Gains</a:t>
                </a:r>
                <a:endPar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7" name="TextBox 10"/>
              <p:cNvSpPr txBox="1"/>
              <p:nvPr/>
            </p:nvSpPr>
            <p:spPr>
              <a:xfrm>
                <a:off x="9915919" y="240737"/>
                <a:ext cx="1344000"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Showcase</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cxnSp>
          <p:nvCxnSpPr>
            <p:cNvPr id="21" name="直接连接符 34"/>
            <p:cNvCxnSpPr/>
            <p:nvPr/>
          </p:nvCxnSpPr>
          <p:spPr>
            <a:xfrm>
              <a:off x="6324796" y="142546"/>
              <a:ext cx="0" cy="50690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2" name="b0f04f30ede3c3d193a953c917104627">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635" y="792480"/>
            <a:ext cx="12191365" cy="606552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childTnLst>
        </p:cTn>
      </p:par>
    </p:tnLst>
  </p:timing>
</p:sld>
</file>

<file path=ppt/tags/tag1.xml><?xml version="1.0" encoding="utf-8"?>
<p:tagLst xmlns:p="http://schemas.openxmlformats.org/presentationml/2006/main">
  <p:tag name="MH" val="20151121191650"/>
  <p:tag name="MH_LIBRARY" val="GRAPHIC"/>
  <p:tag name="MH_TYPE" val="Other"/>
  <p:tag name="MH_ORDER" val="8"/>
</p:tagLst>
</file>

<file path=ppt/tags/tag10.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11.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12.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13.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14.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15.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16.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17.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18.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19.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2.xml><?xml version="1.0" encoding="utf-8"?>
<p:tagLst xmlns:p="http://schemas.openxmlformats.org/presentationml/2006/main">
  <p:tag name="MH" val="20151121191650"/>
  <p:tag name="MH_LIBRARY" val="GRAPHIC"/>
  <p:tag name="MH_TYPE" val="Other"/>
  <p:tag name="MH_ORDER" val="8"/>
</p:tagLst>
</file>

<file path=ppt/tags/tag20.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21.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22.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23.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24.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25.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26.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27.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28.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29.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3.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30.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31.xml><?xml version="1.0" encoding="utf-8"?>
<p:tagLst xmlns:p="http://schemas.openxmlformats.org/presentationml/2006/main">
  <p:tag name="KSO_WM_DIAGRAM_VIRTUALLY_FRAME" val="{&quot;height&quot;:476.43141732283476,&quot;left&quot;:146.84291338582676,&quot;top&quot;:64.91826771653544,&quot;width&quot;:717.9070078740157}"/>
</p:tagLst>
</file>

<file path=ppt/tags/tag32.xml><?xml version="1.0" encoding="utf-8"?>
<p:tagLst xmlns:p="http://schemas.openxmlformats.org/presentationml/2006/main">
  <p:tag name="MH" val="20151121191650"/>
  <p:tag name="MH_LIBRARY" val="GRAPHIC"/>
  <p:tag name="MH_TYPE" val="Other"/>
  <p:tag name="MH_ORDER" val="8"/>
</p:tagLst>
</file>

<file path=ppt/tags/tag33.xml><?xml version="1.0" encoding="utf-8"?>
<p:tagLst xmlns:p="http://schemas.openxmlformats.org/presentationml/2006/main">
  <p:tag name="MH" val="20151121191650"/>
  <p:tag name="MH_LIBRARY" val="GRAPHIC"/>
  <p:tag name="MH_TYPE" val="Other"/>
  <p:tag name="MH_ORDER" val="8"/>
</p:tagLst>
</file>

<file path=ppt/tags/tag34.xml><?xml version="1.0" encoding="utf-8"?>
<p:tagLst xmlns:p="http://schemas.openxmlformats.org/presentationml/2006/main">
  <p:tag name="commondata" val="eyJoZGlkIjoiYWUyZDViMWRiMWQzMDE4YWJlZTgxNTk2YWZjZGQ2ZjcifQ=="/>
</p:tagLst>
</file>

<file path=ppt/tags/tag4.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5.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6.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7.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8.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ags/tag9.xml><?xml version="1.0" encoding="utf-8"?>
<p:tagLst xmlns:p="http://schemas.openxmlformats.org/presentationml/2006/main">
  <p:tag name="KSO_WM_DIAGRAM_VIRTUALLY_FRAME" val="{&quot;height&quot;:390.2474803149606,&quot;left&quot;:138.86952755905511,&quot;top&quot;:120.4575590551181,&quot;width&quot;:724.1304724409449}"/>
</p:tagLst>
</file>

<file path=ppt/theme/theme1.xml><?xml version="1.0" encoding="utf-8"?>
<a:theme xmlns:a="http://schemas.openxmlformats.org/drawingml/2006/main" name="Office 主题​​">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1800</Words>
  <Application>WPS 演示</Application>
  <PresentationFormat>Widescreen</PresentationFormat>
  <Paragraphs>129</Paragraphs>
  <Slides>10</Slides>
  <Notes>10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10</vt:i4>
      </vt:variant>
    </vt:vector>
  </HeadingPairs>
  <TitlesOfParts>
    <vt:vector size="21" baseType="lpstr">
      <vt:lpstr>Arial</vt:lpstr>
      <vt:lpstr>宋体</vt:lpstr>
      <vt:lpstr>Wingdings</vt:lpstr>
      <vt:lpstr>微软雅黑</vt:lpstr>
      <vt:lpstr>Open Sans</vt:lpstr>
      <vt:lpstr>Segoe Print</vt:lpstr>
      <vt:lpstr>等线</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熊猫办公ppt</dc:title>
  <dc:creator>熊猫办公</dc:creator>
  <cp:lastModifiedBy>WPS_1658558177</cp:lastModifiedBy>
  <cp:revision>16</cp:revision>
  <dcterms:created xsi:type="dcterms:W3CDTF">2016-11-24T09:20:00Z</dcterms:created>
  <dcterms:modified xsi:type="dcterms:W3CDTF">2024-12-20T15:03:45Z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2052-12.1.0.17133</vt:lpwstr>
  </property>
  <property fmtid="{D5CDD505-2E9C-101B-9397-08002B2CF9AE}" pid="3" name="ICV">
    <vt:lpwstr>960B1BBE361742B49B0B609ECB5EBEBF_12</vt:lpwstr>
  </property>
</Properties>
</file>

<file path=docProps/thumbnail.jpeg>
</file>